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725" y="502810"/>
            <a:ext cx="837454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CACAC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3747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2579" y="227310"/>
            <a:ext cx="137884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7880" y="1176350"/>
            <a:ext cx="8268239" cy="222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CACAC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9246" y="2855377"/>
            <a:ext cx="105652" cy="10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88214" y="2855377"/>
            <a:ext cx="105652" cy="10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50278" y="2855377"/>
            <a:ext cx="105653" cy="10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16086" y="1057766"/>
            <a:ext cx="5312410" cy="149034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spc="-85"/>
              <a:t>Quincy</a:t>
            </a:r>
            <a:r>
              <a:rPr dirty="0" sz="4800" spc="-10"/>
              <a:t> </a:t>
            </a:r>
            <a:r>
              <a:rPr dirty="0" sz="4800" spc="-35"/>
              <a:t>Mine</a:t>
            </a:r>
            <a:endParaRPr sz="4800"/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4800" spc="114"/>
              <a:t>Drill </a:t>
            </a:r>
            <a:r>
              <a:rPr dirty="0" sz="4800" spc="280"/>
              <a:t>&amp; </a:t>
            </a:r>
            <a:r>
              <a:rPr dirty="0" sz="4800" spc="40"/>
              <a:t>Blacksmith</a:t>
            </a:r>
            <a:r>
              <a:rPr dirty="0" sz="4800" spc="-425"/>
              <a:t> </a:t>
            </a:r>
            <a:r>
              <a:rPr dirty="0" sz="4800" spc="-155"/>
              <a:t>Shop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1029910" y="3050348"/>
            <a:ext cx="7085330" cy="1230630"/>
          </a:xfrm>
          <a:prstGeom prst="rect">
            <a:avLst/>
          </a:prstGeom>
        </p:spPr>
        <p:txBody>
          <a:bodyPr wrap="square" lIns="0" tIns="2641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80"/>
              </a:spcBef>
            </a:pPr>
            <a:r>
              <a:rPr dirty="0" sz="3000" spc="-110">
                <a:solidFill>
                  <a:srgbClr val="FFFFFF"/>
                </a:solidFill>
                <a:latin typeface="Arial Narrow"/>
                <a:cs typeface="Arial Narrow"/>
              </a:rPr>
              <a:t>Eagle </a:t>
            </a:r>
            <a:r>
              <a:rPr dirty="0" sz="3000" spc="-45">
                <a:solidFill>
                  <a:srgbClr val="FFFFFF"/>
                </a:solidFill>
                <a:latin typeface="Arial Narrow"/>
                <a:cs typeface="Arial Narrow"/>
              </a:rPr>
              <a:t>Nest </a:t>
            </a:r>
            <a:r>
              <a:rPr dirty="0" sz="3000" spc="-15">
                <a:solidFill>
                  <a:srgbClr val="FFFFFF"/>
                </a:solidFill>
                <a:latin typeface="Arial Narrow"/>
                <a:cs typeface="Arial Narrow"/>
              </a:rPr>
              <a:t>Consulting</a:t>
            </a:r>
            <a:r>
              <a:rPr dirty="0" sz="3000" spc="1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000" spc="-7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endParaRPr sz="30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1385"/>
              </a:spcBef>
            </a:pPr>
            <a:r>
              <a:rPr dirty="0" sz="2100">
                <a:solidFill>
                  <a:srgbClr val="CACACA"/>
                </a:solidFill>
                <a:latin typeface="Times New Roman"/>
                <a:cs typeface="Times New Roman"/>
              </a:rPr>
              <a:t>Reid </a:t>
            </a:r>
            <a:r>
              <a:rPr dirty="0" sz="2100" spc="45">
                <a:solidFill>
                  <a:srgbClr val="CACACA"/>
                </a:solidFill>
                <a:latin typeface="Times New Roman"/>
                <a:cs typeface="Times New Roman"/>
              </a:rPr>
              <a:t>Grunewald, </a:t>
            </a:r>
            <a:r>
              <a:rPr dirty="0" sz="2100" spc="5">
                <a:solidFill>
                  <a:srgbClr val="CACACA"/>
                </a:solidFill>
                <a:latin typeface="Times New Roman"/>
                <a:cs typeface="Times New Roman"/>
              </a:rPr>
              <a:t>Rayni </a:t>
            </a:r>
            <a:r>
              <a:rPr dirty="0" sz="2100" spc="-20">
                <a:solidFill>
                  <a:srgbClr val="CACACA"/>
                </a:solidFill>
                <a:latin typeface="Times New Roman"/>
                <a:cs typeface="Times New Roman"/>
              </a:rPr>
              <a:t>Brill, </a:t>
            </a:r>
            <a:r>
              <a:rPr dirty="0" sz="2100" spc="-15">
                <a:solidFill>
                  <a:srgbClr val="CACACA"/>
                </a:solidFill>
                <a:latin typeface="Times New Roman"/>
                <a:cs typeface="Times New Roman"/>
              </a:rPr>
              <a:t>Ryan </a:t>
            </a:r>
            <a:r>
              <a:rPr dirty="0" sz="2100" spc="10">
                <a:solidFill>
                  <a:srgbClr val="CACACA"/>
                </a:solidFill>
                <a:latin typeface="Times New Roman"/>
                <a:cs typeface="Times New Roman"/>
              </a:rPr>
              <a:t>Brown, </a:t>
            </a:r>
            <a:r>
              <a:rPr dirty="0" sz="2100" spc="8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2100" spc="85">
                <a:solidFill>
                  <a:srgbClr val="CACACA"/>
                </a:solidFill>
                <a:latin typeface="Times New Roman"/>
                <a:cs typeface="Times New Roman"/>
              </a:rPr>
              <a:t>Connor</a:t>
            </a:r>
            <a:r>
              <a:rPr dirty="0" sz="2100" spc="-8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100" spc="25">
                <a:solidFill>
                  <a:srgbClr val="CACACA"/>
                </a:solidFill>
                <a:latin typeface="Times New Roman"/>
                <a:cs typeface="Times New Roman"/>
              </a:rPr>
              <a:t>Laﬀerty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82624" y="182550"/>
            <a:ext cx="735849" cy="734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1250" y="182550"/>
            <a:ext cx="2244403" cy="7347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487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"/>
              <a:t>Roof </a:t>
            </a:r>
            <a:r>
              <a:rPr dirty="0" spc="-80"/>
              <a:t>Truss</a:t>
            </a:r>
            <a:r>
              <a:rPr dirty="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7954645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truss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design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for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Drill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Blacksmith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Shop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is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same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trusses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1894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Hoist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House,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but on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diﬀerent</a:t>
            </a:r>
            <a:r>
              <a:rPr dirty="0" sz="1800" spc="-30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CACACA"/>
                </a:solidFill>
                <a:latin typeface="Times New Roman"/>
                <a:cs typeface="Times New Roman"/>
              </a:rPr>
              <a:t>scale.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700" y="2173050"/>
            <a:ext cx="3505199" cy="260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11324" y="2023023"/>
            <a:ext cx="4420975" cy="2909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487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"/>
              <a:t>Roof </a:t>
            </a:r>
            <a:r>
              <a:rPr dirty="0" spc="-80"/>
              <a:t>Truss</a:t>
            </a:r>
            <a:r>
              <a:rPr dirty="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7806690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Above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loft,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trusses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diﬀerent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that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steel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members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replaced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with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timber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columns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there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probably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no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spanning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bottom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chords.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700" y="2173050"/>
            <a:ext cx="3505199" cy="260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11324" y="2023023"/>
            <a:ext cx="4420975" cy="2909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29824" y="2842224"/>
            <a:ext cx="504825" cy="742950"/>
          </a:xfrm>
          <a:custGeom>
            <a:avLst/>
            <a:gdLst/>
            <a:ahLst/>
            <a:cxnLst/>
            <a:rect l="l" t="t" r="r" b="b"/>
            <a:pathLst>
              <a:path w="504825" h="742950">
                <a:moveTo>
                  <a:pt x="0" y="371249"/>
                </a:moveTo>
                <a:lnTo>
                  <a:pt x="2733" y="316389"/>
                </a:lnTo>
                <a:lnTo>
                  <a:pt x="10675" y="264028"/>
                </a:lnTo>
                <a:lnTo>
                  <a:pt x="23435" y="214740"/>
                </a:lnTo>
                <a:lnTo>
                  <a:pt x="40622" y="169100"/>
                </a:lnTo>
                <a:lnTo>
                  <a:pt x="61848" y="127682"/>
                </a:lnTo>
                <a:lnTo>
                  <a:pt x="86721" y="91061"/>
                </a:lnTo>
                <a:lnTo>
                  <a:pt x="114851" y="59810"/>
                </a:lnTo>
                <a:lnTo>
                  <a:pt x="145849" y="34504"/>
                </a:lnTo>
                <a:lnTo>
                  <a:pt x="179325" y="15718"/>
                </a:lnTo>
                <a:lnTo>
                  <a:pt x="252149" y="0"/>
                </a:lnTo>
                <a:lnTo>
                  <a:pt x="301571" y="7199"/>
                </a:lnTo>
                <a:lnTo>
                  <a:pt x="348643" y="28259"/>
                </a:lnTo>
                <a:lnTo>
                  <a:pt x="392042" y="62374"/>
                </a:lnTo>
                <a:lnTo>
                  <a:pt x="430446" y="108736"/>
                </a:lnTo>
                <a:lnTo>
                  <a:pt x="452336" y="145518"/>
                </a:lnTo>
                <a:lnTo>
                  <a:pt x="470610" y="185858"/>
                </a:lnTo>
                <a:lnTo>
                  <a:pt x="485106" y="229178"/>
                </a:lnTo>
                <a:lnTo>
                  <a:pt x="495661" y="274901"/>
                </a:lnTo>
                <a:lnTo>
                  <a:pt x="502113" y="322451"/>
                </a:lnTo>
                <a:lnTo>
                  <a:pt x="504299" y="371249"/>
                </a:lnTo>
                <a:lnTo>
                  <a:pt x="501566" y="426110"/>
                </a:lnTo>
                <a:lnTo>
                  <a:pt x="493624" y="478471"/>
                </a:lnTo>
                <a:lnTo>
                  <a:pt x="480864" y="527759"/>
                </a:lnTo>
                <a:lnTo>
                  <a:pt x="463677" y="573399"/>
                </a:lnTo>
                <a:lnTo>
                  <a:pt x="442451" y="614817"/>
                </a:lnTo>
                <a:lnTo>
                  <a:pt x="417578" y="651438"/>
                </a:lnTo>
                <a:lnTo>
                  <a:pt x="389448" y="682689"/>
                </a:lnTo>
                <a:lnTo>
                  <a:pt x="358450" y="707995"/>
                </a:lnTo>
                <a:lnTo>
                  <a:pt x="324974" y="726781"/>
                </a:lnTo>
                <a:lnTo>
                  <a:pt x="252149" y="742499"/>
                </a:lnTo>
                <a:lnTo>
                  <a:pt x="179325" y="726781"/>
                </a:lnTo>
                <a:lnTo>
                  <a:pt x="145849" y="707995"/>
                </a:lnTo>
                <a:lnTo>
                  <a:pt x="114851" y="682689"/>
                </a:lnTo>
                <a:lnTo>
                  <a:pt x="86721" y="651438"/>
                </a:lnTo>
                <a:lnTo>
                  <a:pt x="61848" y="614817"/>
                </a:lnTo>
                <a:lnTo>
                  <a:pt x="40622" y="573399"/>
                </a:lnTo>
                <a:lnTo>
                  <a:pt x="23435" y="527759"/>
                </a:lnTo>
                <a:lnTo>
                  <a:pt x="10675" y="478471"/>
                </a:lnTo>
                <a:lnTo>
                  <a:pt x="2733" y="426110"/>
                </a:lnTo>
                <a:lnTo>
                  <a:pt x="0" y="3712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91308" y="2792213"/>
            <a:ext cx="525145" cy="525145"/>
          </a:xfrm>
          <a:custGeom>
            <a:avLst/>
            <a:gdLst/>
            <a:ahLst/>
            <a:cxnLst/>
            <a:rect l="l" t="t" r="r" b="b"/>
            <a:pathLst>
              <a:path w="525145" h="525145">
                <a:moveTo>
                  <a:pt x="0" y="524774"/>
                </a:moveTo>
                <a:lnTo>
                  <a:pt x="73912" y="394222"/>
                </a:lnTo>
                <a:lnTo>
                  <a:pt x="88087" y="408397"/>
                </a:lnTo>
                <a:lnTo>
                  <a:pt x="496724" y="0"/>
                </a:lnTo>
                <a:lnTo>
                  <a:pt x="525074" y="28349"/>
                </a:lnTo>
                <a:lnTo>
                  <a:pt x="116437" y="436747"/>
                </a:lnTo>
                <a:lnTo>
                  <a:pt x="130612" y="450922"/>
                </a:lnTo>
                <a:lnTo>
                  <a:pt x="0" y="524774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32683" y="2943988"/>
            <a:ext cx="525145" cy="525145"/>
          </a:xfrm>
          <a:custGeom>
            <a:avLst/>
            <a:gdLst/>
            <a:ahLst/>
            <a:cxnLst/>
            <a:rect l="l" t="t" r="r" b="b"/>
            <a:pathLst>
              <a:path w="525145" h="525145">
                <a:moveTo>
                  <a:pt x="0" y="524774"/>
                </a:moveTo>
                <a:lnTo>
                  <a:pt x="73912" y="394222"/>
                </a:lnTo>
                <a:lnTo>
                  <a:pt x="88087" y="408397"/>
                </a:lnTo>
                <a:lnTo>
                  <a:pt x="496724" y="0"/>
                </a:lnTo>
                <a:lnTo>
                  <a:pt x="525074" y="28349"/>
                </a:lnTo>
                <a:lnTo>
                  <a:pt x="116437" y="436747"/>
                </a:lnTo>
                <a:lnTo>
                  <a:pt x="130612" y="450922"/>
                </a:lnTo>
                <a:lnTo>
                  <a:pt x="0" y="524774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56926" y="3462728"/>
            <a:ext cx="488315" cy="559435"/>
          </a:xfrm>
          <a:custGeom>
            <a:avLst/>
            <a:gdLst/>
            <a:ahLst/>
            <a:cxnLst/>
            <a:rect l="l" t="t" r="r" b="b"/>
            <a:pathLst>
              <a:path w="488314" h="559435">
                <a:moveTo>
                  <a:pt x="488249" y="0"/>
                </a:moveTo>
                <a:lnTo>
                  <a:pt x="423850" y="135480"/>
                </a:lnTo>
                <a:lnTo>
                  <a:pt x="408700" y="122355"/>
                </a:lnTo>
                <a:lnTo>
                  <a:pt x="30299" y="558824"/>
                </a:lnTo>
                <a:lnTo>
                  <a:pt x="0" y="532574"/>
                </a:lnTo>
                <a:lnTo>
                  <a:pt x="378400" y="96105"/>
                </a:lnTo>
                <a:lnTo>
                  <a:pt x="363250" y="82980"/>
                </a:lnTo>
                <a:lnTo>
                  <a:pt x="4882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03108" y="2453138"/>
            <a:ext cx="525145" cy="525145"/>
          </a:xfrm>
          <a:custGeom>
            <a:avLst/>
            <a:gdLst/>
            <a:ahLst/>
            <a:cxnLst/>
            <a:rect l="l" t="t" r="r" b="b"/>
            <a:pathLst>
              <a:path w="525144" h="525144">
                <a:moveTo>
                  <a:pt x="525074" y="0"/>
                </a:moveTo>
                <a:lnTo>
                  <a:pt x="451161" y="130552"/>
                </a:lnTo>
                <a:lnTo>
                  <a:pt x="436986" y="116377"/>
                </a:lnTo>
                <a:lnTo>
                  <a:pt x="28349" y="524774"/>
                </a:lnTo>
                <a:lnTo>
                  <a:pt x="0" y="496424"/>
                </a:lnTo>
                <a:lnTo>
                  <a:pt x="408636" y="88027"/>
                </a:lnTo>
                <a:lnTo>
                  <a:pt x="394461" y="73852"/>
                </a:lnTo>
                <a:lnTo>
                  <a:pt x="525074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487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"/>
              <a:t>Roof </a:t>
            </a:r>
            <a:r>
              <a:rPr dirty="0" spc="-80"/>
              <a:t>Truss</a:t>
            </a:r>
            <a:r>
              <a:rPr dirty="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216355"/>
            <a:ext cx="58019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roof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purlins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supported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at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4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points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by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trusses.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700" y="2173050"/>
            <a:ext cx="3505199" cy="260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54774" y="2915549"/>
            <a:ext cx="440690" cy="412750"/>
          </a:xfrm>
          <a:custGeom>
            <a:avLst/>
            <a:gdLst/>
            <a:ahLst/>
            <a:cxnLst/>
            <a:rect l="l" t="t" r="r" b="b"/>
            <a:pathLst>
              <a:path w="440689" h="412750">
                <a:moveTo>
                  <a:pt x="0" y="206249"/>
                </a:moveTo>
                <a:lnTo>
                  <a:pt x="5811" y="158958"/>
                </a:lnTo>
                <a:lnTo>
                  <a:pt x="22366" y="115546"/>
                </a:lnTo>
                <a:lnTo>
                  <a:pt x="48342" y="77251"/>
                </a:lnTo>
                <a:lnTo>
                  <a:pt x="82419" y="45310"/>
                </a:lnTo>
                <a:lnTo>
                  <a:pt x="123277" y="20963"/>
                </a:lnTo>
                <a:lnTo>
                  <a:pt x="169594" y="5447"/>
                </a:lnTo>
                <a:lnTo>
                  <a:pt x="220049" y="0"/>
                </a:lnTo>
                <a:lnTo>
                  <a:pt x="270505" y="5447"/>
                </a:lnTo>
                <a:lnTo>
                  <a:pt x="316822" y="20963"/>
                </a:lnTo>
                <a:lnTo>
                  <a:pt x="357680" y="45310"/>
                </a:lnTo>
                <a:lnTo>
                  <a:pt x="391757" y="77251"/>
                </a:lnTo>
                <a:lnTo>
                  <a:pt x="417733" y="115546"/>
                </a:lnTo>
                <a:lnTo>
                  <a:pt x="434288" y="158958"/>
                </a:lnTo>
                <a:lnTo>
                  <a:pt x="440099" y="206249"/>
                </a:lnTo>
                <a:lnTo>
                  <a:pt x="434288" y="253541"/>
                </a:lnTo>
                <a:lnTo>
                  <a:pt x="417733" y="296953"/>
                </a:lnTo>
                <a:lnTo>
                  <a:pt x="391757" y="335248"/>
                </a:lnTo>
                <a:lnTo>
                  <a:pt x="357680" y="367189"/>
                </a:lnTo>
                <a:lnTo>
                  <a:pt x="316822" y="391536"/>
                </a:lnTo>
                <a:lnTo>
                  <a:pt x="270505" y="407052"/>
                </a:lnTo>
                <a:lnTo>
                  <a:pt x="220049" y="412499"/>
                </a:lnTo>
                <a:lnTo>
                  <a:pt x="169594" y="407052"/>
                </a:lnTo>
                <a:lnTo>
                  <a:pt x="123277" y="391536"/>
                </a:lnTo>
                <a:lnTo>
                  <a:pt x="82419" y="367189"/>
                </a:lnTo>
                <a:lnTo>
                  <a:pt x="48342" y="335248"/>
                </a:lnTo>
                <a:lnTo>
                  <a:pt x="22366" y="296953"/>
                </a:lnTo>
                <a:lnTo>
                  <a:pt x="5811" y="253541"/>
                </a:lnTo>
                <a:lnTo>
                  <a:pt x="0" y="2062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899" y="3080599"/>
            <a:ext cx="440690" cy="412750"/>
          </a:xfrm>
          <a:custGeom>
            <a:avLst/>
            <a:gdLst/>
            <a:ahLst/>
            <a:cxnLst/>
            <a:rect l="l" t="t" r="r" b="b"/>
            <a:pathLst>
              <a:path w="440690" h="412750">
                <a:moveTo>
                  <a:pt x="0" y="206249"/>
                </a:moveTo>
                <a:lnTo>
                  <a:pt x="5811" y="158958"/>
                </a:lnTo>
                <a:lnTo>
                  <a:pt x="22366" y="115546"/>
                </a:lnTo>
                <a:lnTo>
                  <a:pt x="48342" y="77251"/>
                </a:lnTo>
                <a:lnTo>
                  <a:pt x="82419" y="45310"/>
                </a:lnTo>
                <a:lnTo>
                  <a:pt x="123277" y="20963"/>
                </a:lnTo>
                <a:lnTo>
                  <a:pt x="169594" y="5447"/>
                </a:lnTo>
                <a:lnTo>
                  <a:pt x="220049" y="0"/>
                </a:lnTo>
                <a:lnTo>
                  <a:pt x="270505" y="5447"/>
                </a:lnTo>
                <a:lnTo>
                  <a:pt x="316822" y="20963"/>
                </a:lnTo>
                <a:lnTo>
                  <a:pt x="357680" y="45310"/>
                </a:lnTo>
                <a:lnTo>
                  <a:pt x="391757" y="77251"/>
                </a:lnTo>
                <a:lnTo>
                  <a:pt x="417733" y="115546"/>
                </a:lnTo>
                <a:lnTo>
                  <a:pt x="434288" y="158958"/>
                </a:lnTo>
                <a:lnTo>
                  <a:pt x="440099" y="206249"/>
                </a:lnTo>
                <a:lnTo>
                  <a:pt x="434288" y="253541"/>
                </a:lnTo>
                <a:lnTo>
                  <a:pt x="417733" y="296953"/>
                </a:lnTo>
                <a:lnTo>
                  <a:pt x="391757" y="335248"/>
                </a:lnTo>
                <a:lnTo>
                  <a:pt x="357680" y="367189"/>
                </a:lnTo>
                <a:lnTo>
                  <a:pt x="316822" y="391536"/>
                </a:lnTo>
                <a:lnTo>
                  <a:pt x="270505" y="407052"/>
                </a:lnTo>
                <a:lnTo>
                  <a:pt x="220049" y="412499"/>
                </a:lnTo>
                <a:lnTo>
                  <a:pt x="169594" y="407052"/>
                </a:lnTo>
                <a:lnTo>
                  <a:pt x="123277" y="391536"/>
                </a:lnTo>
                <a:lnTo>
                  <a:pt x="82419" y="367189"/>
                </a:lnTo>
                <a:lnTo>
                  <a:pt x="48342" y="335248"/>
                </a:lnTo>
                <a:lnTo>
                  <a:pt x="22366" y="296953"/>
                </a:lnTo>
                <a:lnTo>
                  <a:pt x="5811" y="253541"/>
                </a:lnTo>
                <a:lnTo>
                  <a:pt x="0" y="2062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94674" y="2173050"/>
            <a:ext cx="3479797" cy="2609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34375" y="3389424"/>
            <a:ext cx="440690" cy="412750"/>
          </a:xfrm>
          <a:custGeom>
            <a:avLst/>
            <a:gdLst/>
            <a:ahLst/>
            <a:cxnLst/>
            <a:rect l="l" t="t" r="r" b="b"/>
            <a:pathLst>
              <a:path w="440690" h="412750">
                <a:moveTo>
                  <a:pt x="0" y="206249"/>
                </a:moveTo>
                <a:lnTo>
                  <a:pt x="5811" y="158958"/>
                </a:lnTo>
                <a:lnTo>
                  <a:pt x="22366" y="115546"/>
                </a:lnTo>
                <a:lnTo>
                  <a:pt x="48342" y="77251"/>
                </a:lnTo>
                <a:lnTo>
                  <a:pt x="82419" y="45310"/>
                </a:lnTo>
                <a:lnTo>
                  <a:pt x="123277" y="20963"/>
                </a:lnTo>
                <a:lnTo>
                  <a:pt x="169594" y="5447"/>
                </a:lnTo>
                <a:lnTo>
                  <a:pt x="220049" y="0"/>
                </a:lnTo>
                <a:lnTo>
                  <a:pt x="270505" y="5447"/>
                </a:lnTo>
                <a:lnTo>
                  <a:pt x="316822" y="20963"/>
                </a:lnTo>
                <a:lnTo>
                  <a:pt x="357680" y="45310"/>
                </a:lnTo>
                <a:lnTo>
                  <a:pt x="391757" y="77251"/>
                </a:lnTo>
                <a:lnTo>
                  <a:pt x="417733" y="115546"/>
                </a:lnTo>
                <a:lnTo>
                  <a:pt x="434288" y="158958"/>
                </a:lnTo>
                <a:lnTo>
                  <a:pt x="440099" y="206249"/>
                </a:lnTo>
                <a:lnTo>
                  <a:pt x="434288" y="253541"/>
                </a:lnTo>
                <a:lnTo>
                  <a:pt x="417733" y="296953"/>
                </a:lnTo>
                <a:lnTo>
                  <a:pt x="391757" y="335248"/>
                </a:lnTo>
                <a:lnTo>
                  <a:pt x="357680" y="367189"/>
                </a:lnTo>
                <a:lnTo>
                  <a:pt x="316822" y="391536"/>
                </a:lnTo>
                <a:lnTo>
                  <a:pt x="270505" y="407052"/>
                </a:lnTo>
                <a:lnTo>
                  <a:pt x="220049" y="412499"/>
                </a:lnTo>
                <a:lnTo>
                  <a:pt x="169594" y="407052"/>
                </a:lnTo>
                <a:lnTo>
                  <a:pt x="123277" y="391536"/>
                </a:lnTo>
                <a:lnTo>
                  <a:pt x="82419" y="367189"/>
                </a:lnTo>
                <a:lnTo>
                  <a:pt x="48342" y="335248"/>
                </a:lnTo>
                <a:lnTo>
                  <a:pt x="22366" y="296953"/>
                </a:lnTo>
                <a:lnTo>
                  <a:pt x="5811" y="253541"/>
                </a:lnTo>
                <a:lnTo>
                  <a:pt x="0" y="2062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4872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"/>
              <a:t>Roof </a:t>
            </a:r>
            <a:r>
              <a:rPr dirty="0" spc="-80"/>
              <a:t>Truss</a:t>
            </a:r>
            <a:r>
              <a:rPr dirty="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3609340" cy="285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Since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spans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truss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</a:t>
            </a:r>
            <a:r>
              <a:rPr dirty="0" sz="1800" spc="-28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so 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large,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we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decided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 spc="-6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use</a:t>
            </a:r>
            <a:endParaRPr sz="1800">
              <a:latin typeface="Times New Roman"/>
              <a:cs typeface="Times New Roman"/>
            </a:endParaRPr>
          </a:p>
          <a:p>
            <a:pPr marL="379095" marR="95250">
              <a:lnSpc>
                <a:spcPct val="114599"/>
              </a:lnSpc>
            </a:pP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glued-laminated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timber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beams.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They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can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found in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229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correct 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dimensions </a:t>
            </a:r>
            <a:r>
              <a:rPr dirty="0" sz="1800" spc="-35">
                <a:solidFill>
                  <a:srgbClr val="CACACA"/>
                </a:solidFill>
                <a:latin typeface="Times New Roman"/>
                <a:cs typeface="Times New Roman"/>
              </a:rPr>
              <a:t>(12”x12”)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length 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(max.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50’),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they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have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large 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moment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capacity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handle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long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span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without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excessive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deformation.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2700" y="1071384"/>
            <a:ext cx="4419599" cy="357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09050" y="2583775"/>
            <a:ext cx="0" cy="217170"/>
          </a:xfrm>
          <a:custGeom>
            <a:avLst/>
            <a:gdLst/>
            <a:ahLst/>
            <a:cxnLst/>
            <a:rect l="l" t="t" r="r" b="b"/>
            <a:pathLst>
              <a:path w="0" h="217169">
                <a:moveTo>
                  <a:pt x="0" y="0"/>
                </a:moveTo>
                <a:lnTo>
                  <a:pt x="0" y="216599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60900" y="2688100"/>
            <a:ext cx="2536190" cy="8255"/>
          </a:xfrm>
          <a:custGeom>
            <a:avLst/>
            <a:gdLst/>
            <a:ahLst/>
            <a:cxnLst/>
            <a:rect l="l" t="t" r="r" b="b"/>
            <a:pathLst>
              <a:path w="2536190" h="8255">
                <a:moveTo>
                  <a:pt x="0" y="0"/>
                </a:moveTo>
                <a:lnTo>
                  <a:pt x="2535599" y="8099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56425" y="2599825"/>
            <a:ext cx="0" cy="201295"/>
          </a:xfrm>
          <a:custGeom>
            <a:avLst/>
            <a:gdLst/>
            <a:ahLst/>
            <a:cxnLst/>
            <a:rect l="l" t="t" r="r" b="b"/>
            <a:pathLst>
              <a:path w="0" h="201294">
                <a:moveTo>
                  <a:pt x="0" y="0"/>
                </a:moveTo>
                <a:lnTo>
                  <a:pt x="0" y="200699"/>
                </a:lnTo>
              </a:path>
            </a:pathLst>
          </a:custGeom>
          <a:ln w="9524">
            <a:solidFill>
              <a:srgbClr val="9E9E9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585100" y="2465038"/>
            <a:ext cx="3644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">
                <a:latin typeface="Times New Roman"/>
                <a:cs typeface="Times New Roman"/>
              </a:rPr>
              <a:t>50</a:t>
            </a:r>
            <a:r>
              <a:rPr dirty="0" sz="1400" spc="-7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ft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2810"/>
            <a:ext cx="24872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60">
                <a:solidFill>
                  <a:srgbClr val="FFFFFF"/>
                </a:solidFill>
                <a:latin typeface="Arial Narrow"/>
                <a:cs typeface="Arial Narrow"/>
              </a:rPr>
              <a:t>Roof </a:t>
            </a:r>
            <a:r>
              <a:rPr dirty="0" sz="3000" spc="-80">
                <a:solidFill>
                  <a:srgbClr val="FFFFFF"/>
                </a:solidFill>
                <a:latin typeface="Arial Narrow"/>
                <a:cs typeface="Arial Narrow"/>
              </a:rPr>
              <a:t>Truss</a:t>
            </a:r>
            <a:r>
              <a:rPr dirty="0" sz="30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176350"/>
            <a:ext cx="8279130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Truss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analysis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calculations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were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done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by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hand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then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those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values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were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entered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into 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RISA-2D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for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analysis.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6800" y="2281800"/>
            <a:ext cx="5950374" cy="267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2810"/>
            <a:ext cx="15767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5">
                <a:solidFill>
                  <a:srgbClr val="FFFFFF"/>
                </a:solidFill>
                <a:latin typeface="Arial Narrow"/>
                <a:cs typeface="Arial Narrow"/>
              </a:rPr>
              <a:t>Loft</a:t>
            </a:r>
            <a:r>
              <a:rPr dirty="0" sz="3000" spc="-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176350"/>
            <a:ext cx="8051800" cy="968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loft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was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designed based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on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archival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blueprints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existing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“cutouts”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structure’s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walls.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sandstone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wall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has 24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rectangular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slots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along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east</a:t>
            </a:r>
            <a:r>
              <a:rPr dirty="0" sz="1800" spc="-2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wall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two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square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slots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on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each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side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adjacent</a:t>
            </a:r>
            <a:r>
              <a:rPr dirty="0" sz="1800" spc="-31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8749" y="2268649"/>
            <a:ext cx="3853547" cy="273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1699" y="2268649"/>
            <a:ext cx="3853547" cy="2737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502810"/>
            <a:ext cx="15767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5">
                <a:solidFill>
                  <a:srgbClr val="FFFFFF"/>
                </a:solidFill>
                <a:latin typeface="Arial Narrow"/>
                <a:cs typeface="Arial Narrow"/>
              </a:rPr>
              <a:t>Loft</a:t>
            </a:r>
            <a:r>
              <a:rPr dirty="0" sz="3000" spc="-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000" spc="-65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725" y="1176350"/>
            <a:ext cx="8051800" cy="968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loft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was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designed based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on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archival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blueprints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existing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“cutouts”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structure’s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walls.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sandstone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wall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has 24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rectangular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slots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along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east</a:t>
            </a:r>
            <a:r>
              <a:rPr dirty="0" sz="1800" spc="-2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wall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two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square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slots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on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each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side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adjacent</a:t>
            </a:r>
            <a:r>
              <a:rPr dirty="0" sz="1800" spc="-31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78749" y="2268649"/>
            <a:ext cx="3853547" cy="2737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1699" y="2268649"/>
            <a:ext cx="3853547" cy="2737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27924" y="3104475"/>
            <a:ext cx="772160" cy="761365"/>
          </a:xfrm>
          <a:custGeom>
            <a:avLst/>
            <a:gdLst/>
            <a:ahLst/>
            <a:cxnLst/>
            <a:rect l="l" t="t" r="r" b="b"/>
            <a:pathLst>
              <a:path w="772160" h="761364">
                <a:moveTo>
                  <a:pt x="0" y="380399"/>
                </a:moveTo>
                <a:lnTo>
                  <a:pt x="3005" y="332683"/>
                </a:lnTo>
                <a:lnTo>
                  <a:pt x="11782" y="286735"/>
                </a:lnTo>
                <a:lnTo>
                  <a:pt x="25968" y="242913"/>
                </a:lnTo>
                <a:lnTo>
                  <a:pt x="45202" y="201572"/>
                </a:lnTo>
                <a:lnTo>
                  <a:pt x="69122" y="163069"/>
                </a:lnTo>
                <a:lnTo>
                  <a:pt x="97367" y="127761"/>
                </a:lnTo>
                <a:lnTo>
                  <a:pt x="129574" y="96004"/>
                </a:lnTo>
                <a:lnTo>
                  <a:pt x="165384" y="68155"/>
                </a:lnTo>
                <a:lnTo>
                  <a:pt x="204433" y="44569"/>
                </a:lnTo>
                <a:lnTo>
                  <a:pt x="246361" y="25605"/>
                </a:lnTo>
                <a:lnTo>
                  <a:pt x="290805" y="11617"/>
                </a:lnTo>
                <a:lnTo>
                  <a:pt x="337406" y="2963"/>
                </a:lnTo>
                <a:lnTo>
                  <a:pt x="385799" y="0"/>
                </a:lnTo>
                <a:lnTo>
                  <a:pt x="436511" y="3298"/>
                </a:lnTo>
                <a:lnTo>
                  <a:pt x="485924" y="13032"/>
                </a:lnTo>
                <a:lnTo>
                  <a:pt x="533439" y="28956"/>
                </a:lnTo>
                <a:lnTo>
                  <a:pt x="578457" y="50824"/>
                </a:lnTo>
                <a:lnTo>
                  <a:pt x="620378" y="78393"/>
                </a:lnTo>
                <a:lnTo>
                  <a:pt x="658601" y="111416"/>
                </a:lnTo>
                <a:lnTo>
                  <a:pt x="692094" y="149105"/>
                </a:lnTo>
                <a:lnTo>
                  <a:pt x="720053" y="190439"/>
                </a:lnTo>
                <a:lnTo>
                  <a:pt x="742232" y="234827"/>
                </a:lnTo>
                <a:lnTo>
                  <a:pt x="758382" y="281677"/>
                </a:lnTo>
                <a:lnTo>
                  <a:pt x="768254" y="330398"/>
                </a:lnTo>
                <a:lnTo>
                  <a:pt x="771599" y="380399"/>
                </a:lnTo>
                <a:lnTo>
                  <a:pt x="768594" y="428116"/>
                </a:lnTo>
                <a:lnTo>
                  <a:pt x="759817" y="474064"/>
                </a:lnTo>
                <a:lnTo>
                  <a:pt x="745631" y="517886"/>
                </a:lnTo>
                <a:lnTo>
                  <a:pt x="726397" y="559227"/>
                </a:lnTo>
                <a:lnTo>
                  <a:pt x="702477" y="597730"/>
                </a:lnTo>
                <a:lnTo>
                  <a:pt x="674232" y="633038"/>
                </a:lnTo>
                <a:lnTo>
                  <a:pt x="642025" y="664795"/>
                </a:lnTo>
                <a:lnTo>
                  <a:pt x="606215" y="692644"/>
                </a:lnTo>
                <a:lnTo>
                  <a:pt x="567166" y="716230"/>
                </a:lnTo>
                <a:lnTo>
                  <a:pt x="525238" y="735194"/>
                </a:lnTo>
                <a:lnTo>
                  <a:pt x="480794" y="749182"/>
                </a:lnTo>
                <a:lnTo>
                  <a:pt x="434193" y="757836"/>
                </a:lnTo>
                <a:lnTo>
                  <a:pt x="385799" y="760799"/>
                </a:lnTo>
                <a:lnTo>
                  <a:pt x="337406" y="757836"/>
                </a:lnTo>
                <a:lnTo>
                  <a:pt x="290805" y="749182"/>
                </a:lnTo>
                <a:lnTo>
                  <a:pt x="246361" y="735194"/>
                </a:lnTo>
                <a:lnTo>
                  <a:pt x="204433" y="716230"/>
                </a:lnTo>
                <a:lnTo>
                  <a:pt x="165384" y="692644"/>
                </a:lnTo>
                <a:lnTo>
                  <a:pt x="129574" y="664795"/>
                </a:lnTo>
                <a:lnTo>
                  <a:pt x="97367" y="633038"/>
                </a:lnTo>
                <a:lnTo>
                  <a:pt x="69122" y="597730"/>
                </a:lnTo>
                <a:lnTo>
                  <a:pt x="45202" y="559227"/>
                </a:lnTo>
                <a:lnTo>
                  <a:pt x="25968" y="517886"/>
                </a:lnTo>
                <a:lnTo>
                  <a:pt x="11782" y="474064"/>
                </a:lnTo>
                <a:lnTo>
                  <a:pt x="3005" y="428116"/>
                </a:lnTo>
                <a:lnTo>
                  <a:pt x="0" y="38039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55550" y="3413025"/>
            <a:ext cx="670560" cy="632460"/>
          </a:xfrm>
          <a:custGeom>
            <a:avLst/>
            <a:gdLst/>
            <a:ahLst/>
            <a:cxnLst/>
            <a:rect l="l" t="t" r="r" b="b"/>
            <a:pathLst>
              <a:path w="670560" h="632460">
                <a:moveTo>
                  <a:pt x="0" y="316049"/>
                </a:moveTo>
                <a:lnTo>
                  <a:pt x="3634" y="269346"/>
                </a:lnTo>
                <a:lnTo>
                  <a:pt x="14194" y="224770"/>
                </a:lnTo>
                <a:lnTo>
                  <a:pt x="31158" y="182811"/>
                </a:lnTo>
                <a:lnTo>
                  <a:pt x="54010" y="143957"/>
                </a:lnTo>
                <a:lnTo>
                  <a:pt x="82231" y="108698"/>
                </a:lnTo>
                <a:lnTo>
                  <a:pt x="115301" y="77521"/>
                </a:lnTo>
                <a:lnTo>
                  <a:pt x="152702" y="50917"/>
                </a:lnTo>
                <a:lnTo>
                  <a:pt x="193917" y="29374"/>
                </a:lnTo>
                <a:lnTo>
                  <a:pt x="238425" y="13381"/>
                </a:lnTo>
                <a:lnTo>
                  <a:pt x="285709" y="3426"/>
                </a:lnTo>
                <a:lnTo>
                  <a:pt x="335249" y="0"/>
                </a:lnTo>
                <a:lnTo>
                  <a:pt x="388011" y="3937"/>
                </a:lnTo>
                <a:lnTo>
                  <a:pt x="438998" y="15514"/>
                </a:lnTo>
                <a:lnTo>
                  <a:pt x="487309" y="34379"/>
                </a:lnTo>
                <a:lnTo>
                  <a:pt x="532046" y="60181"/>
                </a:lnTo>
                <a:lnTo>
                  <a:pt x="572307" y="92568"/>
                </a:lnTo>
                <a:lnTo>
                  <a:pt x="606662" y="130524"/>
                </a:lnTo>
                <a:lnTo>
                  <a:pt x="634031" y="172698"/>
                </a:lnTo>
                <a:lnTo>
                  <a:pt x="654043" y="218243"/>
                </a:lnTo>
                <a:lnTo>
                  <a:pt x="666323" y="266310"/>
                </a:lnTo>
                <a:lnTo>
                  <a:pt x="670499" y="316049"/>
                </a:lnTo>
                <a:lnTo>
                  <a:pt x="666865" y="362753"/>
                </a:lnTo>
                <a:lnTo>
                  <a:pt x="656305" y="407329"/>
                </a:lnTo>
                <a:lnTo>
                  <a:pt x="639341" y="449288"/>
                </a:lnTo>
                <a:lnTo>
                  <a:pt x="616489" y="488142"/>
                </a:lnTo>
                <a:lnTo>
                  <a:pt x="588268" y="523401"/>
                </a:lnTo>
                <a:lnTo>
                  <a:pt x="555198" y="554578"/>
                </a:lnTo>
                <a:lnTo>
                  <a:pt x="517797" y="581182"/>
                </a:lnTo>
                <a:lnTo>
                  <a:pt x="476582" y="602725"/>
                </a:lnTo>
                <a:lnTo>
                  <a:pt x="432074" y="618718"/>
                </a:lnTo>
                <a:lnTo>
                  <a:pt x="384790" y="628673"/>
                </a:lnTo>
                <a:lnTo>
                  <a:pt x="335249" y="632099"/>
                </a:lnTo>
                <a:lnTo>
                  <a:pt x="285709" y="628673"/>
                </a:lnTo>
                <a:lnTo>
                  <a:pt x="238425" y="618718"/>
                </a:lnTo>
                <a:lnTo>
                  <a:pt x="193917" y="602725"/>
                </a:lnTo>
                <a:lnTo>
                  <a:pt x="152702" y="581182"/>
                </a:lnTo>
                <a:lnTo>
                  <a:pt x="115301" y="554578"/>
                </a:lnTo>
                <a:lnTo>
                  <a:pt x="82231" y="523401"/>
                </a:lnTo>
                <a:lnTo>
                  <a:pt x="54010" y="488142"/>
                </a:lnTo>
                <a:lnTo>
                  <a:pt x="31158" y="449288"/>
                </a:lnTo>
                <a:lnTo>
                  <a:pt x="14194" y="407329"/>
                </a:lnTo>
                <a:lnTo>
                  <a:pt x="3634" y="362753"/>
                </a:lnTo>
                <a:lnTo>
                  <a:pt x="0" y="3160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09997" y="3413022"/>
            <a:ext cx="3359785" cy="914400"/>
          </a:xfrm>
          <a:custGeom>
            <a:avLst/>
            <a:gdLst/>
            <a:ahLst/>
            <a:cxnLst/>
            <a:rect l="l" t="t" r="r" b="b"/>
            <a:pathLst>
              <a:path w="3359784" h="914400">
                <a:moveTo>
                  <a:pt x="0" y="342873"/>
                </a:moveTo>
                <a:lnTo>
                  <a:pt x="3316289" y="0"/>
                </a:lnTo>
                <a:lnTo>
                  <a:pt x="3359247" y="713633"/>
                </a:lnTo>
                <a:lnTo>
                  <a:pt x="34366" y="913780"/>
                </a:lnTo>
                <a:lnTo>
                  <a:pt x="0" y="342873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57670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Loft</a:t>
            </a:r>
            <a:r>
              <a:rPr dirty="0" spc="-75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176350"/>
            <a:ext cx="5429885" cy="222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beams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supporting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ﬂoor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joists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supported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by 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three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columns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blueprints.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However,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order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support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ﬂooring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required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loads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 </a:t>
            </a: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ASCE </a:t>
            </a: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7, 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we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recommend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using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four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or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ﬁve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columns.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This</a:t>
            </a:r>
            <a:r>
              <a:rPr dirty="0" sz="1800" spc="-24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drawing 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also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does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not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show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columns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under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middle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beam, 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located </a:t>
            </a:r>
            <a:r>
              <a:rPr dirty="0" sz="1800" spc="-140">
                <a:solidFill>
                  <a:srgbClr val="CACACA"/>
                </a:solidFill>
                <a:latin typeface="Times New Roman"/>
                <a:cs typeface="Times New Roman"/>
              </a:rPr>
              <a:t>16’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east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wall. </a:t>
            </a:r>
            <a:r>
              <a:rPr dirty="0" sz="1800" spc="-25">
                <a:solidFill>
                  <a:srgbClr val="CACACA"/>
                </a:solidFill>
                <a:latin typeface="Times New Roman"/>
                <a:cs typeface="Times New Roman"/>
              </a:rPr>
              <a:t>All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measurements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approximate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due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lack of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access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the</a:t>
            </a:r>
            <a:r>
              <a:rPr dirty="0" sz="1800" spc="-3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job </a:t>
            </a: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site.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90075" y="1659500"/>
            <a:ext cx="2842224" cy="2909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23199" y="2259848"/>
            <a:ext cx="284480" cy="1543685"/>
          </a:xfrm>
          <a:custGeom>
            <a:avLst/>
            <a:gdLst/>
            <a:ahLst/>
            <a:cxnLst/>
            <a:rect l="l" t="t" r="r" b="b"/>
            <a:pathLst>
              <a:path w="284479" h="1543685">
                <a:moveTo>
                  <a:pt x="0" y="47349"/>
                </a:moveTo>
                <a:lnTo>
                  <a:pt x="3720" y="28919"/>
                </a:lnTo>
                <a:lnTo>
                  <a:pt x="13868" y="13868"/>
                </a:lnTo>
                <a:lnTo>
                  <a:pt x="28919" y="3721"/>
                </a:lnTo>
                <a:lnTo>
                  <a:pt x="47349" y="0"/>
                </a:lnTo>
                <a:lnTo>
                  <a:pt x="236749" y="0"/>
                </a:lnTo>
                <a:lnTo>
                  <a:pt x="276144" y="21080"/>
                </a:lnTo>
                <a:lnTo>
                  <a:pt x="284099" y="47349"/>
                </a:lnTo>
                <a:lnTo>
                  <a:pt x="284099" y="1496150"/>
                </a:lnTo>
                <a:lnTo>
                  <a:pt x="280379" y="1514580"/>
                </a:lnTo>
                <a:lnTo>
                  <a:pt x="270231" y="1529631"/>
                </a:lnTo>
                <a:lnTo>
                  <a:pt x="255180" y="1539779"/>
                </a:lnTo>
                <a:lnTo>
                  <a:pt x="236749" y="1543500"/>
                </a:lnTo>
                <a:lnTo>
                  <a:pt x="47349" y="1543500"/>
                </a:lnTo>
                <a:lnTo>
                  <a:pt x="28919" y="1539779"/>
                </a:lnTo>
                <a:lnTo>
                  <a:pt x="13868" y="1529631"/>
                </a:lnTo>
                <a:lnTo>
                  <a:pt x="3720" y="1514580"/>
                </a:lnTo>
                <a:lnTo>
                  <a:pt x="0" y="1496150"/>
                </a:lnTo>
                <a:lnTo>
                  <a:pt x="0" y="47349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945724" y="2117899"/>
            <a:ext cx="55244" cy="2008505"/>
          </a:xfrm>
          <a:custGeom>
            <a:avLst/>
            <a:gdLst/>
            <a:ahLst/>
            <a:cxnLst/>
            <a:rect l="l" t="t" r="r" b="b"/>
            <a:pathLst>
              <a:path w="55245" h="2008504">
                <a:moveTo>
                  <a:pt x="54899" y="0"/>
                </a:moveTo>
                <a:lnTo>
                  <a:pt x="0" y="2007899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57670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Loft</a:t>
            </a:r>
            <a:r>
              <a:rPr dirty="0" spc="-75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/>
          <p:nvPr/>
        </p:nvSpPr>
        <p:spPr>
          <a:xfrm>
            <a:off x="152400" y="1353475"/>
            <a:ext cx="4189376" cy="3135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95457" y="1353475"/>
            <a:ext cx="4496141" cy="3135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805939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Loft</a:t>
            </a:r>
            <a:r>
              <a:rPr dirty="0" spc="-80"/>
              <a:t> </a:t>
            </a:r>
            <a:r>
              <a:rPr dirty="0" spc="-45"/>
              <a:t>Footings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216355"/>
            <a:ext cx="2654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Each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columns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carry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30</a:t>
            </a:r>
            <a:r>
              <a:rPr dirty="0" sz="1800" spc="-1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kips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25" y="2205051"/>
            <a:ext cx="5134610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Assuming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bearing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capacity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4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kips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per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square</a:t>
            </a:r>
            <a:r>
              <a:rPr dirty="0" sz="1800" spc="-254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foot 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footings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carry </a:t>
            </a:r>
            <a:r>
              <a:rPr dirty="0" sz="1800" spc="-35">
                <a:solidFill>
                  <a:srgbClr val="CACACA"/>
                </a:solidFill>
                <a:latin typeface="Times New Roman"/>
                <a:cs typeface="Times New Roman"/>
              </a:rPr>
              <a:t>36</a:t>
            </a:r>
            <a:r>
              <a:rPr dirty="0" sz="1800" spc="-1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kips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92275" y="0"/>
            <a:ext cx="345172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8975" y="4896869"/>
            <a:ext cx="39687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114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yan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4179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0"/>
              <a:t>Our</a:t>
            </a:r>
            <a:r>
              <a:rPr dirty="0" spc="-80"/>
              <a:t> </a:t>
            </a:r>
            <a:r>
              <a:rPr dirty="0" spc="-120"/>
              <a:t>Team: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6400" y="4323231"/>
            <a:ext cx="15894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Reid</a:t>
            </a:r>
            <a:r>
              <a:rPr dirty="0" sz="1800" spc="-4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Grunewald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8425" y="1177374"/>
            <a:ext cx="2181150" cy="290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65225" y="1185463"/>
            <a:ext cx="1920749" cy="2906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80825" y="4323231"/>
            <a:ext cx="10509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Rayni</a:t>
            </a:r>
            <a:r>
              <a:rPr dirty="0" sz="1800" spc="-6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Brill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0675" y="4323231"/>
            <a:ext cx="1198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Ryan</a:t>
            </a:r>
            <a:r>
              <a:rPr dirty="0" sz="1800" spc="-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Brown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1525" y="4323231"/>
            <a:ext cx="15830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Connor</a:t>
            </a: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Laﬀerty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225" y="1194742"/>
            <a:ext cx="2170550" cy="2896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12025" y="1188437"/>
            <a:ext cx="2170550" cy="2900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69024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Base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8070215" cy="968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Following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guidelines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ACI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report </a:t>
            </a:r>
            <a:r>
              <a:rPr dirty="0" sz="1800" spc="-45">
                <a:solidFill>
                  <a:srgbClr val="CACACA"/>
                </a:solidFill>
                <a:latin typeface="Times New Roman"/>
                <a:cs typeface="Times New Roman"/>
              </a:rPr>
              <a:t>360-10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base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consist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4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inches</a:t>
            </a:r>
            <a:r>
              <a:rPr dirty="0" sz="1800" spc="-1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gravel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-175">
                <a:solidFill>
                  <a:srgbClr val="CACACA"/>
                </a:solidFill>
                <a:latin typeface="Times New Roman"/>
                <a:cs typeface="Times New Roman"/>
              </a:rPr>
              <a:t>1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inch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-22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sand.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base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increases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soil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capacity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-1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drainage.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34825" y="2259300"/>
            <a:ext cx="4074349" cy="288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8975" y="4896869"/>
            <a:ext cx="39687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114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yan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63703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Slab</a:t>
            </a:r>
            <a:r>
              <a:rPr dirty="0" spc="-8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5901690" cy="222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40005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slab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is </a:t>
            </a:r>
            <a:r>
              <a:rPr dirty="0" sz="1800" spc="-40">
                <a:solidFill>
                  <a:srgbClr val="CACACA"/>
                </a:solidFill>
                <a:latin typeface="Times New Roman"/>
                <a:cs typeface="Times New Roman"/>
              </a:rPr>
              <a:t>4”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thick,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has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compressive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strength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3500</a:t>
            </a:r>
            <a:r>
              <a:rPr dirty="0" sz="1800" spc="-15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psi, 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steel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ﬁber</a:t>
            </a:r>
            <a:r>
              <a:rPr dirty="0" sz="1800" spc="-114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additive.</a:t>
            </a:r>
            <a:endParaRPr sz="1800">
              <a:latin typeface="Times New Roman"/>
              <a:cs typeface="Times New Roman"/>
            </a:endParaRPr>
          </a:p>
          <a:p>
            <a:pPr marL="379095" marR="16002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Design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criteria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was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determined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by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shear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force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-2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machinery.</a:t>
            </a:r>
            <a:endParaRPr sz="1800">
              <a:latin typeface="Times New Roman"/>
              <a:cs typeface="Times New Roman"/>
            </a:endParaRPr>
          </a:p>
          <a:p>
            <a:pPr marL="379095" marR="508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heaviest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machine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is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approximately 2000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lbs,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while</a:t>
            </a:r>
            <a:r>
              <a:rPr dirty="0" sz="1800" spc="-1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its 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base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could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allow </a:t>
            </a:r>
            <a:r>
              <a:rPr dirty="0" sz="1800" spc="-25">
                <a:solidFill>
                  <a:srgbClr val="CACACA"/>
                </a:solidFill>
                <a:latin typeface="Times New Roman"/>
                <a:cs typeface="Times New Roman"/>
              </a:rPr>
              <a:t>51,000</a:t>
            </a:r>
            <a:r>
              <a:rPr dirty="0" sz="1800" spc="-8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lbs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Reducing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thickness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is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not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worth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26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risk.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71599" y="0"/>
            <a:ext cx="25723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8975" y="4896869"/>
            <a:ext cx="39687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114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yan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47840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Slab</a:t>
            </a:r>
            <a:r>
              <a:rPr dirty="0" spc="-60"/>
              <a:t> </a:t>
            </a:r>
            <a:r>
              <a:rPr dirty="0" spc="5"/>
              <a:t>Construction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6478905" cy="96837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14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Concrete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poured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through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windows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with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CACACA"/>
                </a:solidFill>
                <a:latin typeface="Times New Roman"/>
                <a:cs typeface="Times New Roman"/>
              </a:rPr>
              <a:t>pump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truck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95">
                <a:solidFill>
                  <a:srgbClr val="CACACA"/>
                </a:solidFill>
                <a:latin typeface="Times New Roman"/>
                <a:cs typeface="Times New Roman"/>
              </a:rPr>
              <a:t>9’X9’</a:t>
            </a:r>
            <a:r>
              <a:rPr dirty="0" sz="1800" spc="26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50">
                <a:solidFill>
                  <a:srgbClr val="CACACA"/>
                </a:solidFill>
                <a:latin typeface="Times New Roman"/>
                <a:cs typeface="Times New Roman"/>
              </a:rPr>
              <a:t>1”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saw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cuts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Pond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cure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for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8</a:t>
            </a:r>
            <a:r>
              <a:rPr dirty="0" sz="1800" spc="-1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days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17050" y="1579150"/>
            <a:ext cx="5526949" cy="3564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8975" y="4896869"/>
            <a:ext cx="39687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114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yan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7133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70"/>
              <a:t>Doors </a:t>
            </a:r>
            <a:r>
              <a:rPr dirty="0" spc="-65"/>
              <a:t>and</a:t>
            </a:r>
            <a:r>
              <a:rPr dirty="0" spc="15"/>
              <a:t> </a:t>
            </a:r>
            <a:r>
              <a:rPr dirty="0" spc="-50"/>
              <a:t>Windows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2558415" cy="968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Some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existing</a:t>
            </a:r>
            <a:r>
              <a:rPr dirty="0" sz="1800" spc="-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window 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frames.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Mostly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poor</a:t>
            </a:r>
            <a:r>
              <a:rPr dirty="0" sz="1800" spc="-9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shape.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11500" y="1162762"/>
            <a:ext cx="2560075" cy="3395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72227" y="1152475"/>
            <a:ext cx="2560072" cy="341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8975" y="4896869"/>
            <a:ext cx="362585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3449954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/>
              <a:t>Landscaping </a:t>
            </a:r>
            <a:r>
              <a:rPr dirty="0" spc="-65"/>
              <a:t>and</a:t>
            </a:r>
            <a:r>
              <a:rPr dirty="0" spc="15"/>
              <a:t> </a:t>
            </a:r>
            <a:r>
              <a:rPr dirty="0" spc="-10"/>
              <a:t>Parking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325" y="4887694"/>
            <a:ext cx="604520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7821295" cy="1911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730" algn="l"/>
              </a:tabLst>
            </a:pP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 lot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with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maximum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capacity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40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vehicles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located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directly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opposite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(south)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structure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US </a:t>
            </a:r>
            <a:r>
              <a:rPr dirty="0" sz="1800" spc="-70">
                <a:solidFill>
                  <a:srgbClr val="CACACA"/>
                </a:solidFill>
                <a:latin typeface="Times New Roman"/>
                <a:cs typeface="Times New Roman"/>
              </a:rPr>
              <a:t>41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with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access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Lower</a:t>
            </a:r>
            <a:r>
              <a:rPr dirty="0" sz="1800" spc="-24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Pewabic  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Road.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small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road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connect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Lower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Pewabic</a:t>
            </a:r>
            <a:r>
              <a:rPr dirty="0" sz="1800" spc="-2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Road.</a:t>
            </a:r>
            <a:endParaRPr sz="1800">
              <a:latin typeface="Times New Roman"/>
              <a:cs typeface="Times New Roman"/>
            </a:endParaRPr>
          </a:p>
          <a:p>
            <a:pPr marL="379095" marR="278765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5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foot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wide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gravel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walking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path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laid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over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sand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subbase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</a:t>
            </a:r>
            <a:r>
              <a:rPr dirty="0" sz="1800" spc="-1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wrap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around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front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entrance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structure.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46151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/>
              <a:t>Landscaping </a:t>
            </a:r>
            <a:r>
              <a:rPr dirty="0" spc="-65"/>
              <a:t>and </a:t>
            </a:r>
            <a:r>
              <a:rPr dirty="0" spc="-10"/>
              <a:t>Parking</a:t>
            </a:r>
            <a:r>
              <a:rPr dirty="0" spc="90"/>
              <a:t> </a:t>
            </a:r>
            <a:r>
              <a:rPr dirty="0" spc="-65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4113529" cy="96837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14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75">
                <a:solidFill>
                  <a:srgbClr val="CACACA"/>
                </a:solidFill>
                <a:latin typeface="Times New Roman"/>
                <a:cs typeface="Times New Roman"/>
              </a:rPr>
              <a:t>70’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x </a:t>
            </a:r>
            <a:r>
              <a:rPr dirty="0" sz="1800" spc="-45">
                <a:solidFill>
                  <a:srgbClr val="CACACA"/>
                </a:solidFill>
                <a:latin typeface="Times New Roman"/>
                <a:cs typeface="Times New Roman"/>
              </a:rPr>
              <a:t>40’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</a:t>
            </a:r>
            <a:r>
              <a:rPr dirty="0" sz="1800" spc="1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120">
                <a:solidFill>
                  <a:srgbClr val="CACACA"/>
                </a:solidFill>
                <a:latin typeface="Times New Roman"/>
                <a:cs typeface="Times New Roman"/>
              </a:rPr>
              <a:t>5’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wide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walking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path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(ADA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compliant)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140">
                <a:solidFill>
                  <a:srgbClr val="CACACA"/>
                </a:solidFill>
                <a:latin typeface="Times New Roman"/>
                <a:cs typeface="Times New Roman"/>
              </a:rPr>
              <a:t>16’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x </a:t>
            </a:r>
            <a:r>
              <a:rPr dirty="0" sz="1800" spc="-95">
                <a:solidFill>
                  <a:srgbClr val="CACACA"/>
                </a:solidFill>
                <a:latin typeface="Times New Roman"/>
                <a:cs typeface="Times New Roman"/>
              </a:rPr>
              <a:t>415’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access</a:t>
            </a:r>
            <a:r>
              <a:rPr dirty="0" sz="1800" spc="-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road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54575" y="1249125"/>
            <a:ext cx="4077724" cy="3587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2325" y="4887694"/>
            <a:ext cx="604520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330771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Cost </a:t>
            </a:r>
            <a:r>
              <a:rPr dirty="0" spc="-30"/>
              <a:t>Estimate</a:t>
            </a:r>
            <a:r>
              <a:rPr dirty="0" spc="15"/>
              <a:t> </a:t>
            </a:r>
            <a:r>
              <a:rPr dirty="0" spc="-45"/>
              <a:t>Summary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6725" y="4896294"/>
            <a:ext cx="454659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Times New Roman"/>
                <a:cs typeface="Times New Roman"/>
              </a:rPr>
              <a:t>ayni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67237" y="816762"/>
          <a:ext cx="3810635" cy="3933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  <a:gridCol w="1662429"/>
              </a:tblGrid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Glulam</a:t>
                      </a:r>
                      <a:r>
                        <a:rPr dirty="0" sz="14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Beams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$156,300.00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Clearing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$4300.00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Floor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$37,600.00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Loft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$21,500.00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Windows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Doors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$44,000.00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$272,200.00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105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Exterior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Improvements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$28,700.00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General</a:t>
                      </a:r>
                      <a:r>
                        <a:rPr dirty="0" sz="14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$10,300.00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10%</a:t>
                      </a:r>
                      <a:r>
                        <a:rPr dirty="0" sz="14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Contingencies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$57,500.00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Approximate</a:t>
                      </a:r>
                      <a:r>
                        <a:rPr dirty="0" sz="1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$632,400.00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7474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75249" y="1969207"/>
            <a:ext cx="3493135" cy="152717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59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Estimates:</a:t>
            </a:r>
            <a:endParaRPr sz="1800">
              <a:latin typeface="Times New Roman"/>
              <a:cs typeface="Times New Roman"/>
            </a:endParaRPr>
          </a:p>
          <a:p>
            <a:pPr lvl="1" marL="836294" indent="-351155">
              <a:lnSpc>
                <a:spcPct val="100000"/>
              </a:lnSpc>
              <a:spcBef>
                <a:spcPts val="325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600" spc="40">
                <a:solidFill>
                  <a:srgbClr val="CACACA"/>
                </a:solidFill>
                <a:latin typeface="Times New Roman"/>
                <a:cs typeface="Times New Roman"/>
              </a:rPr>
              <a:t>Diﬀerent</a:t>
            </a:r>
            <a:r>
              <a:rPr dirty="0" sz="16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600" spc="30">
                <a:solidFill>
                  <a:srgbClr val="CACACA"/>
                </a:solidFill>
                <a:latin typeface="Times New Roman"/>
                <a:cs typeface="Times New Roman"/>
              </a:rPr>
              <a:t>suppliers</a:t>
            </a:r>
            <a:endParaRPr sz="1600">
              <a:latin typeface="Times New Roman"/>
              <a:cs typeface="Times New Roman"/>
            </a:endParaRPr>
          </a:p>
          <a:p>
            <a:pPr lvl="1" marL="836294" indent="-351155">
              <a:lnSpc>
                <a:spcPct val="100000"/>
              </a:lnSpc>
              <a:spcBef>
                <a:spcPts val="254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600" spc="55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600" spc="-45">
                <a:solidFill>
                  <a:srgbClr val="CACACA"/>
                </a:solidFill>
                <a:latin typeface="Times New Roman"/>
                <a:cs typeface="Times New Roman"/>
              </a:rPr>
              <a:t>2017 </a:t>
            </a:r>
            <a:r>
              <a:rPr dirty="0" sz="1600" spc="-25">
                <a:solidFill>
                  <a:srgbClr val="CACACA"/>
                </a:solidFill>
                <a:latin typeface="Times New Roman"/>
                <a:cs typeface="Times New Roman"/>
              </a:rPr>
              <a:t>RS</a:t>
            </a:r>
            <a:r>
              <a:rPr dirty="0" sz="1600" spc="-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CACACA"/>
                </a:solidFill>
                <a:latin typeface="Times New Roman"/>
                <a:cs typeface="Times New Roman"/>
              </a:rPr>
              <a:t>Means.</a:t>
            </a:r>
            <a:endParaRPr sz="1600">
              <a:latin typeface="Times New Roman"/>
              <a:cs typeface="Times New Roman"/>
            </a:endParaRPr>
          </a:p>
          <a:p>
            <a:pPr marL="379095" marR="5080" indent="-366395">
              <a:lnSpc>
                <a:spcPts val="2480"/>
              </a:lnSpc>
              <a:spcBef>
                <a:spcPts val="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Estimate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includes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Overhead</a:t>
            </a:r>
            <a:r>
              <a:rPr dirty="0" sz="1800" spc="-8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Proﬁt.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67868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Construction </a:t>
            </a:r>
            <a:r>
              <a:rPr dirty="0" spc="-55"/>
              <a:t>Schedule </a:t>
            </a:r>
            <a:r>
              <a:rPr dirty="0" spc="140"/>
              <a:t>-</a:t>
            </a:r>
            <a:r>
              <a:rPr dirty="0" spc="25"/>
              <a:t> </a:t>
            </a:r>
            <a:r>
              <a:rPr dirty="0" spc="-50"/>
              <a:t>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325" y="4887694"/>
            <a:ext cx="604520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8272145" cy="3168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661035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project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split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into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four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phases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CACACA"/>
                </a:solidFill>
                <a:latin typeface="Times New Roman"/>
                <a:cs typeface="Times New Roman"/>
              </a:rPr>
              <a:t>that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suitable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for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client’s 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funding.</a:t>
            </a:r>
            <a:endParaRPr sz="1800">
              <a:latin typeface="Times New Roman"/>
              <a:cs typeface="Times New Roman"/>
            </a:endParaRPr>
          </a:p>
          <a:p>
            <a:pPr marL="379095" marR="346075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ﬁrst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phase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enclose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structure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protect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building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from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any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wear 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result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Quincy Mine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Hoist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Association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can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complete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following 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phases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they</a:t>
            </a:r>
            <a:r>
              <a:rPr dirty="0" sz="1800" spc="-4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please.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Each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phase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have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duration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between </a:t>
            </a:r>
            <a:r>
              <a:rPr dirty="0" sz="1800" spc="-175">
                <a:solidFill>
                  <a:srgbClr val="CACACA"/>
                </a:solidFill>
                <a:latin typeface="Times New Roman"/>
                <a:cs typeface="Times New Roman"/>
              </a:rPr>
              <a:t>1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2</a:t>
            </a:r>
            <a:r>
              <a:rPr dirty="0" sz="1800" spc="-10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months.</a:t>
            </a:r>
            <a:endParaRPr sz="1800">
              <a:latin typeface="Times New Roman"/>
              <a:cs typeface="Times New Roman"/>
            </a:endParaRPr>
          </a:p>
          <a:p>
            <a:pPr marL="379095" marR="508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early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phases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prioritize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preparing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jobsite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closing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CACACA"/>
                </a:solidFill>
                <a:latin typeface="Times New Roman"/>
                <a:cs typeface="Times New Roman"/>
              </a:rPr>
              <a:t>up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roof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structure.</a:t>
            </a:r>
            <a:endParaRPr sz="1800">
              <a:latin typeface="Times New Roman"/>
              <a:cs typeface="Times New Roman"/>
            </a:endParaRPr>
          </a:p>
          <a:p>
            <a:pPr marL="379095" marR="58420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In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total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project,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if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completed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continuous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manner,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would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have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total 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duration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approximately </a:t>
            </a:r>
            <a:r>
              <a:rPr dirty="0" sz="1800" spc="-75">
                <a:solidFill>
                  <a:srgbClr val="CACACA"/>
                </a:solidFill>
                <a:latin typeface="Times New Roman"/>
                <a:cs typeface="Times New Roman"/>
              </a:rPr>
              <a:t>106</a:t>
            </a:r>
            <a:r>
              <a:rPr dirty="0" sz="1800" spc="-1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days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501015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Construction </a:t>
            </a:r>
            <a:r>
              <a:rPr dirty="0" spc="-55"/>
              <a:t>Schedule </a:t>
            </a:r>
            <a:r>
              <a:rPr dirty="0" spc="140"/>
              <a:t>-</a:t>
            </a:r>
            <a:r>
              <a:rPr dirty="0" spc="45"/>
              <a:t> </a:t>
            </a:r>
            <a:r>
              <a:rPr dirty="0"/>
              <a:t>Constraints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325" y="4887694"/>
            <a:ext cx="604520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2704" rIns="0" bIns="0" rtlCol="0" vert="horz">
            <a:spAutoFit/>
          </a:bodyPr>
          <a:lstStyle/>
          <a:p>
            <a:pPr marL="415925" indent="-366395">
              <a:lnSpc>
                <a:spcPct val="100000"/>
              </a:lnSpc>
              <a:spcBef>
                <a:spcPts val="414"/>
              </a:spcBef>
              <a:buFont typeface="Arial"/>
              <a:buChar char="●"/>
              <a:tabLst>
                <a:tab pos="416559" algn="l"/>
                <a:tab pos="417195" algn="l"/>
              </a:tabLst>
            </a:pPr>
            <a:r>
              <a:rPr dirty="0" spc="-15"/>
              <a:t>Available</a:t>
            </a:r>
            <a:r>
              <a:rPr dirty="0" spc="5"/>
              <a:t> </a:t>
            </a:r>
            <a:r>
              <a:rPr dirty="0" spc="45"/>
              <a:t>funding</a:t>
            </a:r>
            <a:r>
              <a:rPr dirty="0" spc="5"/>
              <a:t> </a:t>
            </a:r>
            <a:r>
              <a:rPr dirty="0" spc="70"/>
              <a:t>and</a:t>
            </a:r>
            <a:r>
              <a:rPr dirty="0" spc="10"/>
              <a:t> </a:t>
            </a:r>
            <a:r>
              <a:rPr dirty="0" spc="70"/>
              <a:t>other</a:t>
            </a:r>
            <a:r>
              <a:rPr dirty="0" spc="5"/>
              <a:t> </a:t>
            </a:r>
            <a:r>
              <a:rPr dirty="0" spc="30"/>
              <a:t>projects</a:t>
            </a:r>
            <a:r>
              <a:rPr dirty="0" spc="5"/>
              <a:t> </a:t>
            </a:r>
            <a:r>
              <a:rPr dirty="0" spc="-10"/>
              <a:t>will</a:t>
            </a:r>
            <a:r>
              <a:rPr dirty="0" spc="10"/>
              <a:t> </a:t>
            </a:r>
            <a:r>
              <a:rPr dirty="0" spc="40"/>
              <a:t>dictate</a:t>
            </a:r>
            <a:r>
              <a:rPr dirty="0" spc="5"/>
              <a:t> </a:t>
            </a:r>
            <a:r>
              <a:rPr dirty="0" spc="70"/>
              <a:t>the</a:t>
            </a:r>
            <a:r>
              <a:rPr dirty="0" spc="5"/>
              <a:t> </a:t>
            </a:r>
            <a:r>
              <a:rPr dirty="0" spc="45"/>
              <a:t>total</a:t>
            </a:r>
            <a:r>
              <a:rPr dirty="0" spc="10"/>
              <a:t> </a:t>
            </a:r>
            <a:r>
              <a:rPr dirty="0" spc="60"/>
              <a:t>duration</a:t>
            </a:r>
            <a:r>
              <a:rPr dirty="0" spc="5"/>
              <a:t> </a:t>
            </a:r>
            <a:r>
              <a:rPr dirty="0" spc="10"/>
              <a:t>of</a:t>
            </a:r>
            <a:r>
              <a:rPr dirty="0" spc="5"/>
              <a:t> </a:t>
            </a:r>
            <a:r>
              <a:rPr dirty="0" spc="70"/>
              <a:t>the</a:t>
            </a:r>
            <a:r>
              <a:rPr dirty="0" spc="10"/>
              <a:t> project.</a:t>
            </a:r>
          </a:p>
          <a:p>
            <a:pPr marL="415925" marR="473709" indent="-366395">
              <a:lnSpc>
                <a:spcPct val="114599"/>
              </a:lnSpc>
              <a:buFont typeface="Arial"/>
              <a:buChar char="●"/>
              <a:tabLst>
                <a:tab pos="416559" algn="l"/>
                <a:tab pos="417195" algn="l"/>
              </a:tabLst>
            </a:pPr>
            <a:r>
              <a:rPr dirty="0" spc="-35"/>
              <a:t>As</a:t>
            </a:r>
            <a:r>
              <a:rPr dirty="0"/>
              <a:t> </a:t>
            </a:r>
            <a:r>
              <a:rPr dirty="0" spc="20"/>
              <a:t>a</a:t>
            </a:r>
            <a:r>
              <a:rPr dirty="0"/>
              <a:t> </a:t>
            </a:r>
            <a:r>
              <a:rPr dirty="0" spc="35"/>
              <a:t>result</a:t>
            </a:r>
            <a:r>
              <a:rPr dirty="0" spc="5"/>
              <a:t> </a:t>
            </a:r>
            <a:r>
              <a:rPr dirty="0" spc="10"/>
              <a:t>of</a:t>
            </a:r>
            <a:r>
              <a:rPr dirty="0"/>
              <a:t> </a:t>
            </a:r>
            <a:r>
              <a:rPr dirty="0" spc="40"/>
              <a:t>phasing</a:t>
            </a:r>
            <a:r>
              <a:rPr dirty="0" spc="5"/>
              <a:t> </a:t>
            </a:r>
            <a:r>
              <a:rPr dirty="0" spc="70"/>
              <a:t>the</a:t>
            </a:r>
            <a:r>
              <a:rPr dirty="0"/>
              <a:t> </a:t>
            </a:r>
            <a:r>
              <a:rPr dirty="0" spc="25"/>
              <a:t>project,</a:t>
            </a:r>
            <a:r>
              <a:rPr dirty="0" spc="5"/>
              <a:t> </a:t>
            </a:r>
            <a:r>
              <a:rPr dirty="0" spc="70"/>
              <a:t>the</a:t>
            </a:r>
            <a:r>
              <a:rPr dirty="0"/>
              <a:t> </a:t>
            </a:r>
            <a:r>
              <a:rPr dirty="0" spc="50"/>
              <a:t>construction</a:t>
            </a:r>
            <a:r>
              <a:rPr dirty="0" spc="5"/>
              <a:t> </a:t>
            </a:r>
            <a:r>
              <a:rPr dirty="0" spc="65"/>
              <a:t>equipment</a:t>
            </a:r>
            <a:r>
              <a:rPr dirty="0"/>
              <a:t> </a:t>
            </a:r>
            <a:r>
              <a:rPr dirty="0" spc="-10"/>
              <a:t>will</a:t>
            </a:r>
            <a:r>
              <a:rPr dirty="0" spc="5"/>
              <a:t> </a:t>
            </a:r>
            <a:r>
              <a:rPr dirty="0" spc="15"/>
              <a:t>have</a:t>
            </a:r>
            <a:r>
              <a:rPr dirty="0"/>
              <a:t> </a:t>
            </a:r>
            <a:r>
              <a:rPr dirty="0" spc="70"/>
              <a:t>to</a:t>
            </a:r>
            <a:r>
              <a:rPr dirty="0" spc="5"/>
              <a:t> </a:t>
            </a:r>
            <a:r>
              <a:rPr dirty="0" spc="45"/>
              <a:t>be  </a:t>
            </a:r>
            <a:r>
              <a:rPr dirty="0" spc="35"/>
              <a:t>demobilized </a:t>
            </a:r>
            <a:r>
              <a:rPr dirty="0" spc="70"/>
              <a:t>and </a:t>
            </a:r>
            <a:r>
              <a:rPr dirty="0" spc="30"/>
              <a:t>remobilized </a:t>
            </a:r>
            <a:r>
              <a:rPr dirty="0" spc="20"/>
              <a:t>for </a:t>
            </a:r>
            <a:r>
              <a:rPr dirty="0" spc="35"/>
              <a:t>each</a:t>
            </a:r>
            <a:r>
              <a:rPr dirty="0" spc="-155"/>
              <a:t> </a:t>
            </a:r>
            <a:r>
              <a:rPr dirty="0" spc="10"/>
              <a:t>phase.</a:t>
            </a:r>
          </a:p>
          <a:p>
            <a:pPr marL="415925" marR="5080" indent="-366395">
              <a:lnSpc>
                <a:spcPct val="114599"/>
              </a:lnSpc>
              <a:buFont typeface="Arial"/>
              <a:buChar char="●"/>
              <a:tabLst>
                <a:tab pos="416559" algn="l"/>
                <a:tab pos="417195" algn="l"/>
              </a:tabLst>
            </a:pPr>
            <a:r>
              <a:rPr dirty="0" spc="60"/>
              <a:t>The</a:t>
            </a:r>
            <a:r>
              <a:rPr dirty="0"/>
              <a:t> </a:t>
            </a:r>
            <a:r>
              <a:rPr dirty="0" spc="35"/>
              <a:t>acquisition</a:t>
            </a:r>
            <a:r>
              <a:rPr dirty="0" spc="5"/>
              <a:t> </a:t>
            </a:r>
            <a:r>
              <a:rPr dirty="0" spc="10"/>
              <a:t>of</a:t>
            </a:r>
            <a:r>
              <a:rPr dirty="0" spc="5"/>
              <a:t> </a:t>
            </a:r>
            <a:r>
              <a:rPr dirty="0" spc="70"/>
              <a:t>the</a:t>
            </a:r>
            <a:r>
              <a:rPr dirty="0" spc="5"/>
              <a:t> </a:t>
            </a:r>
            <a:r>
              <a:rPr dirty="0" spc="55"/>
              <a:t>proper</a:t>
            </a:r>
            <a:r>
              <a:rPr dirty="0" spc="5"/>
              <a:t> </a:t>
            </a:r>
            <a:r>
              <a:rPr dirty="0" spc="35"/>
              <a:t>permits,</a:t>
            </a:r>
            <a:r>
              <a:rPr dirty="0" spc="5"/>
              <a:t> </a:t>
            </a:r>
            <a:r>
              <a:rPr dirty="0" spc="35"/>
              <a:t>insurance,</a:t>
            </a:r>
            <a:r>
              <a:rPr dirty="0" spc="5"/>
              <a:t> </a:t>
            </a:r>
            <a:r>
              <a:rPr dirty="0" spc="70"/>
              <a:t>and</a:t>
            </a:r>
            <a:r>
              <a:rPr dirty="0" spc="5"/>
              <a:t> </a:t>
            </a:r>
            <a:r>
              <a:rPr dirty="0" spc="55"/>
              <a:t>bonds</a:t>
            </a:r>
            <a:r>
              <a:rPr dirty="0" spc="5"/>
              <a:t> </a:t>
            </a:r>
            <a:r>
              <a:rPr dirty="0" spc="15"/>
              <a:t>shall</a:t>
            </a:r>
            <a:r>
              <a:rPr dirty="0" spc="5"/>
              <a:t> </a:t>
            </a:r>
            <a:r>
              <a:rPr dirty="0" spc="40"/>
              <a:t>occur</a:t>
            </a:r>
            <a:r>
              <a:rPr dirty="0" spc="5"/>
              <a:t> </a:t>
            </a:r>
            <a:r>
              <a:rPr dirty="0" spc="55"/>
              <a:t>at</a:t>
            </a:r>
            <a:r>
              <a:rPr dirty="0" spc="5"/>
              <a:t> </a:t>
            </a:r>
            <a:r>
              <a:rPr dirty="0" spc="20"/>
              <a:t>least</a:t>
            </a:r>
            <a:r>
              <a:rPr dirty="0" spc="5"/>
              <a:t> </a:t>
            </a:r>
            <a:r>
              <a:rPr dirty="0"/>
              <a:t>30  </a:t>
            </a:r>
            <a:r>
              <a:rPr dirty="0" spc="10"/>
              <a:t>days </a:t>
            </a:r>
            <a:r>
              <a:rPr dirty="0" spc="55"/>
              <a:t>prior </a:t>
            </a:r>
            <a:r>
              <a:rPr dirty="0" spc="70"/>
              <a:t>to the </a:t>
            </a:r>
            <a:r>
              <a:rPr dirty="0" spc="60"/>
              <a:t>commencement </a:t>
            </a:r>
            <a:r>
              <a:rPr dirty="0" spc="10"/>
              <a:t>of </a:t>
            </a:r>
            <a:r>
              <a:rPr dirty="0" spc="45"/>
              <a:t>phase</a:t>
            </a:r>
            <a:r>
              <a:rPr dirty="0" spc="-280"/>
              <a:t> </a:t>
            </a:r>
            <a:r>
              <a:rPr dirty="0" spc="5"/>
              <a:t>one.</a:t>
            </a:r>
          </a:p>
          <a:p>
            <a:pPr marL="415925" marR="19685" indent="-366395">
              <a:lnSpc>
                <a:spcPct val="114599"/>
              </a:lnSpc>
              <a:buFont typeface="Arial"/>
              <a:buChar char="●"/>
              <a:tabLst>
                <a:tab pos="416559" algn="l"/>
                <a:tab pos="417195" algn="l"/>
              </a:tabLst>
            </a:pPr>
            <a:r>
              <a:rPr dirty="0" spc="30"/>
              <a:t>Project </a:t>
            </a:r>
            <a:r>
              <a:rPr dirty="0" spc="35"/>
              <a:t>closeout </a:t>
            </a:r>
            <a:r>
              <a:rPr dirty="0" spc="40"/>
              <a:t>can </a:t>
            </a:r>
            <a:r>
              <a:rPr dirty="0" spc="50"/>
              <a:t>commence </a:t>
            </a:r>
            <a:r>
              <a:rPr dirty="0" spc="5"/>
              <a:t>as </a:t>
            </a:r>
            <a:r>
              <a:rPr dirty="0" spc="70"/>
              <a:t>the </a:t>
            </a:r>
            <a:r>
              <a:rPr dirty="0" spc="50"/>
              <a:t>construction </a:t>
            </a:r>
            <a:r>
              <a:rPr dirty="0" spc="10"/>
              <a:t>of </a:t>
            </a:r>
            <a:r>
              <a:rPr dirty="0" spc="70"/>
              <a:t>the permanent </a:t>
            </a:r>
            <a:r>
              <a:rPr dirty="0" spc="40"/>
              <a:t>parking lot  </a:t>
            </a:r>
            <a:r>
              <a:rPr dirty="0" spc="70"/>
              <a:t>and</a:t>
            </a:r>
            <a:r>
              <a:rPr dirty="0" spc="5"/>
              <a:t> </a:t>
            </a:r>
            <a:r>
              <a:rPr dirty="0" spc="15"/>
              <a:t>walking</a:t>
            </a:r>
            <a:r>
              <a:rPr dirty="0" spc="5"/>
              <a:t> </a:t>
            </a:r>
            <a:r>
              <a:rPr dirty="0" spc="70"/>
              <a:t>path</a:t>
            </a:r>
            <a:r>
              <a:rPr dirty="0" spc="5"/>
              <a:t> </a:t>
            </a:r>
            <a:r>
              <a:rPr dirty="0" spc="25"/>
              <a:t>begins</a:t>
            </a:r>
            <a:r>
              <a:rPr dirty="0" spc="10"/>
              <a:t> </a:t>
            </a:r>
            <a:r>
              <a:rPr dirty="0" spc="5"/>
              <a:t>as </a:t>
            </a:r>
            <a:r>
              <a:rPr dirty="0" spc="70"/>
              <a:t>the</a:t>
            </a:r>
            <a:r>
              <a:rPr dirty="0" spc="5"/>
              <a:t> </a:t>
            </a:r>
            <a:r>
              <a:rPr dirty="0" spc="35"/>
              <a:t>project</a:t>
            </a:r>
            <a:r>
              <a:rPr dirty="0" spc="10"/>
              <a:t> </a:t>
            </a:r>
            <a:r>
              <a:rPr dirty="0" spc="-10"/>
              <a:t>will</a:t>
            </a:r>
            <a:r>
              <a:rPr dirty="0" spc="5"/>
              <a:t> </a:t>
            </a:r>
            <a:r>
              <a:rPr dirty="0" spc="45"/>
              <a:t>be</a:t>
            </a:r>
            <a:r>
              <a:rPr dirty="0" spc="5"/>
              <a:t> </a:t>
            </a:r>
            <a:r>
              <a:rPr dirty="0" spc="30"/>
              <a:t>substantially</a:t>
            </a:r>
            <a:r>
              <a:rPr dirty="0" spc="10"/>
              <a:t> </a:t>
            </a:r>
            <a:r>
              <a:rPr dirty="0" spc="45"/>
              <a:t>complete</a:t>
            </a:r>
            <a:r>
              <a:rPr dirty="0" spc="5"/>
              <a:t> </a:t>
            </a:r>
            <a:r>
              <a:rPr dirty="0" spc="55"/>
              <a:t>at</a:t>
            </a:r>
            <a:r>
              <a:rPr dirty="0" spc="5"/>
              <a:t> </a:t>
            </a:r>
            <a:r>
              <a:rPr dirty="0" spc="40"/>
              <a:t>this</a:t>
            </a:r>
            <a:r>
              <a:rPr dirty="0" spc="10"/>
              <a:t> </a:t>
            </a:r>
            <a:r>
              <a:rPr dirty="0" spc="25"/>
              <a:t>point.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50342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"/>
              <a:t>Construction </a:t>
            </a:r>
            <a:r>
              <a:rPr dirty="0" spc="-55"/>
              <a:t>Schedule </a:t>
            </a:r>
            <a:r>
              <a:rPr dirty="0" spc="140"/>
              <a:t>-</a:t>
            </a:r>
            <a:r>
              <a:rPr dirty="0" spc="25"/>
              <a:t> </a:t>
            </a:r>
            <a:r>
              <a:rPr dirty="0" spc="-60"/>
              <a:t>Phasing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325" y="4887694"/>
            <a:ext cx="604520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8281670" cy="3168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737235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Prior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start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all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proper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bonding,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permitting,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insurance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need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-1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acquired.</a:t>
            </a:r>
            <a:endParaRPr sz="1800">
              <a:latin typeface="Times New Roman"/>
              <a:cs typeface="Times New Roman"/>
            </a:endParaRPr>
          </a:p>
          <a:p>
            <a:pPr marL="379095" marR="22860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ﬁrst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phase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project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include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clearing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grading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project 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site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building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interior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as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well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as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roof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CACACA"/>
                </a:solidFill>
                <a:latin typeface="Times New Roman"/>
                <a:cs typeface="Times New Roman"/>
              </a:rPr>
              <a:t>loft.</a:t>
            </a:r>
            <a:endParaRPr sz="1800">
              <a:latin typeface="Times New Roman"/>
              <a:cs typeface="Times New Roman"/>
            </a:endParaRPr>
          </a:p>
          <a:p>
            <a:pPr marL="379095" marR="161925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S.O.G.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interior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Drill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Blacksmith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shop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phase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 two.</a:t>
            </a:r>
            <a:endParaRPr sz="1800">
              <a:latin typeface="Times New Roman"/>
              <a:cs typeface="Times New Roman"/>
            </a:endParaRPr>
          </a:p>
          <a:p>
            <a:pPr marL="379095" marR="18796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ﬁnal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enclosing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structure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(including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windows,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doors,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weatherprooﬁng)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take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place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phase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three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well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</a:t>
            </a:r>
            <a:r>
              <a:rPr dirty="0" sz="1800" spc="-30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entire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oﬃce</a:t>
            </a:r>
            <a:r>
              <a:rPr dirty="0" sz="1800" spc="-5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structure.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Phase four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consist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landscaping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the permanent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 lot</a:t>
            </a:r>
            <a:r>
              <a:rPr dirty="0" sz="1800" spc="-2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construction.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71513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5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967" y="1284614"/>
            <a:ext cx="3730625" cy="249237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475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10">
                <a:solidFill>
                  <a:srgbClr val="CACACA"/>
                </a:solidFill>
                <a:latin typeface="Times New Roman"/>
                <a:cs typeface="Times New Roman"/>
              </a:rPr>
              <a:t>Location: </a:t>
            </a:r>
            <a:r>
              <a:rPr dirty="0" sz="2000" spc="40">
                <a:solidFill>
                  <a:srgbClr val="CACACA"/>
                </a:solidFill>
                <a:latin typeface="Times New Roman"/>
                <a:cs typeface="Times New Roman"/>
              </a:rPr>
              <a:t>Near Hancock,</a:t>
            </a:r>
            <a:r>
              <a:rPr dirty="0" sz="2000" spc="-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CACACA"/>
                </a:solidFill>
                <a:latin typeface="Times New Roman"/>
                <a:cs typeface="Times New Roman"/>
              </a:rPr>
              <a:t>MI</a:t>
            </a:r>
            <a:endParaRPr sz="2000">
              <a:latin typeface="Times New Roman"/>
              <a:cs typeface="Times New Roman"/>
            </a:endParaRPr>
          </a:p>
          <a:p>
            <a:pPr marL="394335" marR="5080" indent="-381635">
              <a:lnSpc>
                <a:spcPct val="115599"/>
              </a:lnSpc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15">
                <a:solidFill>
                  <a:srgbClr val="CACACA"/>
                </a:solidFill>
                <a:latin typeface="Times New Roman"/>
                <a:cs typeface="Times New Roman"/>
              </a:rPr>
              <a:t>Client: </a:t>
            </a:r>
            <a:r>
              <a:rPr dirty="0" sz="2000" spc="65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2000" spc="50">
                <a:solidFill>
                  <a:srgbClr val="CACACA"/>
                </a:solidFill>
                <a:latin typeface="Times New Roman"/>
                <a:cs typeface="Times New Roman"/>
              </a:rPr>
              <a:t>Quincy Mine</a:t>
            </a:r>
            <a:r>
              <a:rPr dirty="0" sz="2000" spc="-14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CACACA"/>
                </a:solidFill>
                <a:latin typeface="Times New Roman"/>
                <a:cs typeface="Times New Roman"/>
              </a:rPr>
              <a:t>Hoist  </a:t>
            </a:r>
            <a:r>
              <a:rPr dirty="0" sz="2000" spc="20">
                <a:solidFill>
                  <a:srgbClr val="CACACA"/>
                </a:solidFill>
                <a:latin typeface="Times New Roman"/>
                <a:cs typeface="Times New Roman"/>
              </a:rPr>
              <a:t>Association</a:t>
            </a:r>
            <a:endParaRPr sz="2000">
              <a:latin typeface="Times New Roman"/>
              <a:cs typeface="Times New Roman"/>
            </a:endParaRPr>
          </a:p>
          <a:p>
            <a:pPr marL="394335" indent="-381635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Objective:</a:t>
            </a:r>
            <a:endParaRPr sz="2000">
              <a:latin typeface="Times New Roman"/>
              <a:cs typeface="Times New Roman"/>
            </a:endParaRPr>
          </a:p>
          <a:p>
            <a:pPr lvl="1" marL="851535" indent="-381635">
              <a:lnSpc>
                <a:spcPct val="100000"/>
              </a:lnSpc>
              <a:spcBef>
                <a:spcPts val="37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2000" spc="25">
                <a:solidFill>
                  <a:srgbClr val="CACACA"/>
                </a:solidFill>
                <a:latin typeface="Times New Roman"/>
                <a:cs typeface="Times New Roman"/>
              </a:rPr>
              <a:t>Historically</a:t>
            </a:r>
            <a:r>
              <a:rPr dirty="0" sz="20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CACACA"/>
                </a:solidFill>
                <a:latin typeface="Times New Roman"/>
                <a:cs typeface="Times New Roman"/>
              </a:rPr>
              <a:t>Accurate</a:t>
            </a:r>
            <a:endParaRPr sz="2000">
              <a:latin typeface="Times New Roman"/>
              <a:cs typeface="Times New Roman"/>
            </a:endParaRPr>
          </a:p>
          <a:p>
            <a:pPr lvl="1" marL="851535" indent="-381635">
              <a:lnSpc>
                <a:spcPct val="100000"/>
              </a:lnSpc>
              <a:spcBef>
                <a:spcPts val="37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2000" spc="30">
                <a:solidFill>
                  <a:srgbClr val="CACACA"/>
                </a:solidFill>
                <a:latin typeface="Times New Roman"/>
                <a:cs typeface="Times New Roman"/>
              </a:rPr>
              <a:t>Enclosed</a:t>
            </a:r>
            <a:endParaRPr sz="2000">
              <a:latin typeface="Times New Roman"/>
              <a:cs typeface="Times New Roman"/>
            </a:endParaRPr>
          </a:p>
          <a:p>
            <a:pPr lvl="1" marL="851535" indent="-381635">
              <a:lnSpc>
                <a:spcPct val="100000"/>
              </a:lnSpc>
              <a:spcBef>
                <a:spcPts val="37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2000" spc="20">
                <a:solidFill>
                  <a:srgbClr val="CACACA"/>
                </a:solidFill>
                <a:latin typeface="Times New Roman"/>
                <a:cs typeface="Times New Roman"/>
              </a:rPr>
              <a:t>More </a:t>
            </a:r>
            <a:r>
              <a:rPr dirty="0" sz="2000" spc="35">
                <a:solidFill>
                  <a:srgbClr val="CACACA"/>
                </a:solidFill>
                <a:latin typeface="Times New Roman"/>
                <a:cs typeface="Times New Roman"/>
              </a:rPr>
              <a:t>suitable </a:t>
            </a:r>
            <a:r>
              <a:rPr dirty="0" sz="2000" spc="20">
                <a:solidFill>
                  <a:srgbClr val="CACACA"/>
                </a:solidFill>
                <a:latin typeface="Times New Roman"/>
                <a:cs typeface="Times New Roman"/>
              </a:rPr>
              <a:t>for</a:t>
            </a:r>
            <a:r>
              <a:rPr dirty="0" sz="2000" spc="-7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CACACA"/>
                </a:solidFill>
                <a:latin typeface="Times New Roman"/>
                <a:cs typeface="Times New Roman"/>
              </a:rPr>
              <a:t>tours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4624" y="1269375"/>
            <a:ext cx="3614674" cy="3000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63837" y="4538396"/>
            <a:ext cx="31654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25">
                <a:solidFill>
                  <a:srgbClr val="CACACA"/>
                </a:solidFill>
                <a:latin typeface="Times New Roman"/>
                <a:cs typeface="Times New Roman"/>
              </a:rPr>
              <a:t>Plan </a:t>
            </a:r>
            <a:r>
              <a:rPr dirty="0" sz="1300" spc="-10">
                <a:solidFill>
                  <a:srgbClr val="CACACA"/>
                </a:solidFill>
                <a:latin typeface="Times New Roman"/>
                <a:cs typeface="Times New Roman"/>
              </a:rPr>
              <a:t>view </a:t>
            </a:r>
            <a:r>
              <a:rPr dirty="0" sz="1300" spc="5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300" spc="40">
                <a:solidFill>
                  <a:srgbClr val="CACACA"/>
                </a:solidFill>
                <a:latin typeface="Times New Roman"/>
                <a:cs typeface="Times New Roman"/>
              </a:rPr>
              <a:t>current </a:t>
            </a:r>
            <a:r>
              <a:rPr dirty="0" sz="1300" spc="15">
                <a:solidFill>
                  <a:srgbClr val="CACACA"/>
                </a:solidFill>
                <a:latin typeface="Times New Roman"/>
                <a:cs typeface="Times New Roman"/>
              </a:rPr>
              <a:t>Drill </a:t>
            </a:r>
            <a:r>
              <a:rPr dirty="0" sz="1300" spc="-55">
                <a:solidFill>
                  <a:srgbClr val="CACACA"/>
                </a:solidFill>
                <a:latin typeface="Times New Roman"/>
                <a:cs typeface="Times New Roman"/>
              </a:rPr>
              <a:t>&amp; </a:t>
            </a:r>
            <a:r>
              <a:rPr dirty="0" sz="1300" spc="15">
                <a:solidFill>
                  <a:srgbClr val="CACACA"/>
                </a:solidFill>
                <a:latin typeface="Times New Roman"/>
                <a:cs typeface="Times New Roman"/>
              </a:rPr>
              <a:t>Blacksmith </a:t>
            </a:r>
            <a:r>
              <a:rPr dirty="0" sz="1300" spc="30">
                <a:solidFill>
                  <a:srgbClr val="CACACA"/>
                </a:solidFill>
                <a:latin typeface="Times New Roman"/>
                <a:cs typeface="Times New Roman"/>
              </a:rPr>
              <a:t>Shop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6725" y="4896294"/>
            <a:ext cx="454659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Times New Roman"/>
                <a:cs typeface="Times New Roman"/>
              </a:rPr>
              <a:t>ayni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3493" y="502810"/>
            <a:ext cx="151701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/>
              <a:t>Thank</a:t>
            </a:r>
            <a:r>
              <a:rPr dirty="0" spc="-75"/>
              <a:t> </a:t>
            </a:r>
            <a:r>
              <a:rPr dirty="0" spc="-114"/>
              <a:t>You!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216355"/>
            <a:ext cx="3488054" cy="287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David</a:t>
            </a:r>
            <a:r>
              <a:rPr dirty="0" sz="1800" spc="-7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Nelson</a:t>
            </a:r>
            <a:endParaRPr sz="1800">
              <a:latin typeface="Times New Roman"/>
              <a:cs typeface="Times New Roman"/>
            </a:endParaRPr>
          </a:p>
          <a:p>
            <a:pPr algn="just" marL="12700" marR="1844675">
              <a:lnSpc>
                <a:spcPct val="187500"/>
              </a:lnSpc>
            </a:pP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Dr. </a:t>
            </a:r>
            <a:r>
              <a:rPr dirty="0" sz="1800" spc="-35">
                <a:solidFill>
                  <a:srgbClr val="CACACA"/>
                </a:solidFill>
                <a:latin typeface="Times New Roman"/>
                <a:cs typeface="Times New Roman"/>
              </a:rPr>
              <a:t>Tess</a:t>
            </a:r>
            <a:r>
              <a:rPr dirty="0" sz="1800" spc="-5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Ahlborn  Glenda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Bierman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John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Sullivan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87500"/>
              </a:lnSpc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Quincy Mine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Hoist</a:t>
            </a:r>
            <a:r>
              <a:rPr dirty="0" sz="1800" spc="-18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Association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Michigan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Tech</a:t>
            </a:r>
            <a:r>
              <a:rPr dirty="0" sz="1800" spc="-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Archives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Questions</a:t>
            </a:r>
          </a:p>
        </p:txBody>
      </p:sp>
      <p:sp>
        <p:nvSpPr>
          <p:cNvPr id="3" name="object 3"/>
          <p:cNvSpPr/>
          <p:nvPr/>
        </p:nvSpPr>
        <p:spPr>
          <a:xfrm>
            <a:off x="1701087" y="886650"/>
            <a:ext cx="5741824" cy="3926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66116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Background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0117" y="1132690"/>
            <a:ext cx="4998720" cy="297751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475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50">
                <a:solidFill>
                  <a:srgbClr val="CACACA"/>
                </a:solidFill>
                <a:latin typeface="Times New Roman"/>
                <a:cs typeface="Times New Roman"/>
              </a:rPr>
              <a:t>Quincy </a:t>
            </a: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Mine: </a:t>
            </a:r>
            <a:r>
              <a:rPr dirty="0" sz="2000" spc="65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2000" spc="60">
                <a:solidFill>
                  <a:srgbClr val="CACACA"/>
                </a:solidFill>
                <a:latin typeface="Times New Roman"/>
                <a:cs typeface="Times New Roman"/>
              </a:rPr>
              <a:t>operation </a:t>
            </a:r>
            <a:r>
              <a:rPr dirty="0" sz="2000" spc="45">
                <a:solidFill>
                  <a:srgbClr val="CACACA"/>
                </a:solidFill>
                <a:latin typeface="Times New Roman"/>
                <a:cs typeface="Times New Roman"/>
              </a:rPr>
              <a:t>from</a:t>
            </a:r>
            <a:r>
              <a:rPr dirty="0" sz="2000" spc="-1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CACACA"/>
                </a:solidFill>
                <a:latin typeface="Times New Roman"/>
                <a:cs typeface="Times New Roman"/>
              </a:rPr>
              <a:t>1846-1945.</a:t>
            </a:r>
            <a:endParaRPr sz="2000">
              <a:latin typeface="Times New Roman"/>
              <a:cs typeface="Times New Roman"/>
            </a:endParaRPr>
          </a:p>
          <a:p>
            <a:pPr marL="394335" indent="-381635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25">
                <a:solidFill>
                  <a:srgbClr val="CACACA"/>
                </a:solidFill>
                <a:latin typeface="Times New Roman"/>
                <a:cs typeface="Times New Roman"/>
              </a:rPr>
              <a:t>Earliest </a:t>
            </a:r>
            <a:r>
              <a:rPr dirty="0" sz="2000" spc="50">
                <a:solidFill>
                  <a:srgbClr val="CACACA"/>
                </a:solidFill>
                <a:latin typeface="Times New Roman"/>
                <a:cs typeface="Times New Roman"/>
              </a:rPr>
              <a:t>documentation:</a:t>
            </a:r>
            <a:r>
              <a:rPr dirty="0" sz="2000" spc="-3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CACACA"/>
                </a:solidFill>
                <a:latin typeface="Times New Roman"/>
                <a:cs typeface="Times New Roman"/>
              </a:rPr>
              <a:t>1900.</a:t>
            </a:r>
            <a:endParaRPr sz="2000">
              <a:latin typeface="Times New Roman"/>
              <a:cs typeface="Times New Roman"/>
            </a:endParaRPr>
          </a:p>
          <a:p>
            <a:pPr marL="394335" indent="-381635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394335" algn="l"/>
                <a:tab pos="394970" algn="l"/>
              </a:tabLst>
            </a:pPr>
            <a:r>
              <a:rPr dirty="0" sz="2000" spc="35">
                <a:solidFill>
                  <a:srgbClr val="CACACA"/>
                </a:solidFill>
                <a:latin typeface="Times New Roman"/>
                <a:cs typeface="Times New Roman"/>
              </a:rPr>
              <a:t>Original</a:t>
            </a:r>
            <a:r>
              <a:rPr dirty="0" sz="20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ACACA"/>
                </a:solidFill>
                <a:latin typeface="Times New Roman"/>
                <a:cs typeface="Times New Roman"/>
              </a:rPr>
              <a:t>Building:</a:t>
            </a:r>
            <a:endParaRPr sz="20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80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Portage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Entry Sandstone</a:t>
            </a:r>
            <a:r>
              <a:rPr dirty="0" sz="1800" spc="-8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CACACA"/>
                </a:solidFill>
                <a:latin typeface="Times New Roman"/>
                <a:cs typeface="Times New Roman"/>
              </a:rPr>
              <a:t>Walls</a:t>
            </a:r>
            <a:endParaRPr sz="18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1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Slate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Shingle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Roof</a:t>
            </a:r>
            <a:endParaRPr sz="18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1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Thirty-Nine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Windows</a:t>
            </a:r>
            <a:endParaRPr sz="18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1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-25">
                <a:solidFill>
                  <a:srgbClr val="CACACA"/>
                </a:solidFill>
                <a:latin typeface="Times New Roman"/>
                <a:cs typeface="Times New Roman"/>
              </a:rPr>
              <a:t>Six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Main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Doors</a:t>
            </a:r>
            <a:endParaRPr sz="18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1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Oﬃce</a:t>
            </a:r>
            <a:endParaRPr sz="1800">
              <a:latin typeface="Times New Roman"/>
              <a:cs typeface="Times New Roman"/>
            </a:endParaRPr>
          </a:p>
          <a:p>
            <a:pPr lvl="1" marL="851535" indent="-366395">
              <a:lnSpc>
                <a:spcPct val="100000"/>
              </a:lnSpc>
              <a:spcBef>
                <a:spcPts val="315"/>
              </a:spcBef>
              <a:buFont typeface="Arial"/>
              <a:buChar char="○"/>
              <a:tabLst>
                <a:tab pos="851535" algn="l"/>
                <a:tab pos="852169" algn="l"/>
              </a:tabLst>
            </a:pP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Loft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2165749"/>
            <a:ext cx="4021249" cy="2750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6725" y="4896294"/>
            <a:ext cx="454659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Times New Roman"/>
                <a:cs typeface="Times New Roman"/>
              </a:rPr>
              <a:t>ayni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66116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Background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486883"/>
            <a:ext cx="3899535" cy="85725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5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Quincy Mine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Hoist</a:t>
            </a:r>
            <a:r>
              <a:rPr dirty="0" sz="1800" spc="-1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Association:</a:t>
            </a:r>
            <a:endParaRPr sz="1800">
              <a:latin typeface="Times New Roman"/>
              <a:cs typeface="Times New Roman"/>
            </a:endParaRPr>
          </a:p>
          <a:p>
            <a:pPr lvl="1" marL="836294" indent="-335915">
              <a:lnSpc>
                <a:spcPct val="100000"/>
              </a:lnSpc>
              <a:spcBef>
                <a:spcPts val="330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400" spc="35">
                <a:solidFill>
                  <a:srgbClr val="CACACA"/>
                </a:solidFill>
                <a:latin typeface="Times New Roman"/>
                <a:cs typeface="Times New Roman"/>
              </a:rPr>
              <a:t>Oﬀers</a:t>
            </a:r>
            <a:r>
              <a:rPr dirty="0" sz="14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CACACA"/>
                </a:solidFill>
                <a:latin typeface="Times New Roman"/>
                <a:cs typeface="Times New Roman"/>
              </a:rPr>
              <a:t>tours</a:t>
            </a:r>
            <a:endParaRPr sz="1400">
              <a:latin typeface="Times New Roman"/>
              <a:cs typeface="Times New Roman"/>
            </a:endParaRPr>
          </a:p>
          <a:p>
            <a:pPr lvl="1" marL="836294" indent="-33591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400" spc="10">
                <a:solidFill>
                  <a:srgbClr val="CACACA"/>
                </a:solidFill>
                <a:latin typeface="Times New Roman"/>
                <a:cs typeface="Times New Roman"/>
              </a:rPr>
              <a:t>Preserve </a:t>
            </a:r>
            <a:r>
              <a:rPr dirty="0" sz="1400" spc="-55">
                <a:solidFill>
                  <a:srgbClr val="CACACA"/>
                </a:solidFill>
                <a:latin typeface="Times New Roman"/>
                <a:cs typeface="Times New Roman"/>
              </a:rPr>
              <a:t>&amp;</a:t>
            </a:r>
            <a:r>
              <a:rPr dirty="0" sz="1400" spc="-1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400" spc="35">
                <a:solidFill>
                  <a:srgbClr val="CACACA"/>
                </a:solidFill>
                <a:latin typeface="Times New Roman"/>
                <a:cs typeface="Times New Roman"/>
              </a:rPr>
              <a:t>educate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94225" y="266775"/>
            <a:ext cx="3475424" cy="1137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94225" y="1574850"/>
            <a:ext cx="3475424" cy="746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79937" y="1560562"/>
            <a:ext cx="3504565" cy="775335"/>
          </a:xfrm>
          <a:custGeom>
            <a:avLst/>
            <a:gdLst/>
            <a:ahLst/>
            <a:cxnLst/>
            <a:rect l="l" t="t" r="r" b="b"/>
            <a:pathLst>
              <a:path w="3504565" h="775335">
                <a:moveTo>
                  <a:pt x="0" y="0"/>
                </a:moveTo>
                <a:lnTo>
                  <a:pt x="3503999" y="0"/>
                </a:lnTo>
                <a:lnTo>
                  <a:pt x="3503999" y="775274"/>
                </a:lnTo>
                <a:lnTo>
                  <a:pt x="0" y="775274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9E9E9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52526" y="2626800"/>
            <a:ext cx="4038941" cy="2268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06725" y="4896294"/>
            <a:ext cx="454659" cy="24193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Times New Roman"/>
                <a:cs typeface="Times New Roman"/>
              </a:rPr>
              <a:t>ayni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327342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Existing </a:t>
            </a:r>
            <a:r>
              <a:rPr dirty="0" spc="10"/>
              <a:t>Site</a:t>
            </a:r>
            <a:r>
              <a:rPr dirty="0" spc="-40"/>
              <a:t> </a:t>
            </a:r>
            <a:r>
              <a:rPr dirty="0" spc="-15"/>
              <a:t>Conditions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722788"/>
            <a:ext cx="3519804" cy="1597025"/>
          </a:xfrm>
          <a:prstGeom prst="rect">
            <a:avLst/>
          </a:prstGeom>
        </p:spPr>
        <p:txBody>
          <a:bodyPr wrap="square" lIns="0" tIns="52704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14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No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roof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or</a:t>
            </a:r>
            <a:r>
              <a:rPr dirty="0" sz="1800" spc="-7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ﬂoor.</a:t>
            </a:r>
            <a:endParaRPr sz="1800">
              <a:latin typeface="Times New Roman"/>
              <a:cs typeface="Times New Roman"/>
            </a:endParaRPr>
          </a:p>
          <a:p>
            <a:pPr marL="379095" marR="448309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Windows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doors in</a:t>
            </a:r>
            <a:r>
              <a:rPr dirty="0" sz="1800" spc="-2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poor 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condition.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Trees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plants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inside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17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CACACA"/>
                </a:solidFill>
                <a:latin typeface="Times New Roman"/>
                <a:cs typeface="Times New Roman"/>
              </a:rPr>
              <a:t>walls.</a:t>
            </a:r>
            <a:endParaRPr sz="1800">
              <a:latin typeface="Times New Roman"/>
              <a:cs typeface="Times New Roman"/>
            </a:endParaRPr>
          </a:p>
          <a:p>
            <a:pPr marL="379095" indent="-366395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Machinery.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5950" y="747712"/>
            <a:ext cx="3581399" cy="3648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246824" y="4610746"/>
            <a:ext cx="48291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45">
                <a:solidFill>
                  <a:srgbClr val="CACACA"/>
                </a:solidFill>
                <a:latin typeface="Times New Roman"/>
                <a:cs typeface="Times New Roman"/>
              </a:rPr>
              <a:t>Current </a:t>
            </a:r>
            <a:r>
              <a:rPr dirty="0" sz="1300" spc="35">
                <a:solidFill>
                  <a:srgbClr val="CACACA"/>
                </a:solidFill>
                <a:latin typeface="Times New Roman"/>
                <a:cs typeface="Times New Roman"/>
              </a:rPr>
              <a:t>interior </a:t>
            </a:r>
            <a:r>
              <a:rPr dirty="0" sz="1300" spc="5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300" spc="5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300" spc="40">
                <a:solidFill>
                  <a:srgbClr val="CACACA"/>
                </a:solidFill>
                <a:latin typeface="Times New Roman"/>
                <a:cs typeface="Times New Roman"/>
              </a:rPr>
              <a:t>northwest </a:t>
            </a:r>
            <a:r>
              <a:rPr dirty="0" sz="1300" spc="15">
                <a:solidFill>
                  <a:srgbClr val="CACACA"/>
                </a:solidFill>
                <a:latin typeface="Times New Roman"/>
                <a:cs typeface="Times New Roman"/>
              </a:rPr>
              <a:t>side </a:t>
            </a:r>
            <a:r>
              <a:rPr dirty="0" sz="1300" spc="5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300" spc="5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300" spc="15">
                <a:solidFill>
                  <a:srgbClr val="CACACA"/>
                </a:solidFill>
                <a:latin typeface="Times New Roman"/>
                <a:cs typeface="Times New Roman"/>
              </a:rPr>
              <a:t>Drill </a:t>
            </a:r>
            <a:r>
              <a:rPr dirty="0" sz="1300" spc="-55">
                <a:solidFill>
                  <a:srgbClr val="CACACA"/>
                </a:solidFill>
                <a:latin typeface="Times New Roman"/>
                <a:cs typeface="Times New Roman"/>
              </a:rPr>
              <a:t>&amp; </a:t>
            </a:r>
            <a:r>
              <a:rPr dirty="0" sz="1300" spc="15">
                <a:solidFill>
                  <a:srgbClr val="CACACA"/>
                </a:solidFill>
                <a:latin typeface="Times New Roman"/>
                <a:cs typeface="Times New Roman"/>
              </a:rPr>
              <a:t>Blacksmith</a:t>
            </a:r>
            <a:r>
              <a:rPr dirty="0" sz="1300" spc="-1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300" spc="30">
                <a:solidFill>
                  <a:srgbClr val="CACACA"/>
                </a:solidFill>
                <a:latin typeface="Times New Roman"/>
                <a:cs typeface="Times New Roman"/>
              </a:rPr>
              <a:t>Shop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8975" y="4888513"/>
            <a:ext cx="3625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eid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5126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Client</a:t>
            </a:r>
            <a:r>
              <a:rPr dirty="0" spc="-50"/>
              <a:t> </a:t>
            </a:r>
            <a:r>
              <a:rPr dirty="0"/>
              <a:t>Constraints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725" y="4887938"/>
            <a:ext cx="45465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45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Times New Roman"/>
                <a:cs typeface="Times New Roman"/>
              </a:rPr>
              <a:t>ayni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725" y="1593756"/>
            <a:ext cx="3900804" cy="2159000"/>
          </a:xfrm>
          <a:prstGeom prst="rect">
            <a:avLst/>
          </a:prstGeom>
        </p:spPr>
        <p:txBody>
          <a:bodyPr wrap="square" lIns="0" tIns="2457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dirty="0" sz="2600" spc="-50">
                <a:solidFill>
                  <a:srgbClr val="FFFFFF"/>
                </a:solidFill>
                <a:latin typeface="Arial Narrow"/>
                <a:cs typeface="Arial Narrow"/>
              </a:rPr>
              <a:t>Cost:</a:t>
            </a:r>
            <a:endParaRPr sz="2600">
              <a:latin typeface="Arial Narrow"/>
              <a:cs typeface="Arial Narrow"/>
            </a:endParaRPr>
          </a:p>
          <a:p>
            <a:pPr marL="469900" marR="375285" indent="-382270">
              <a:lnSpc>
                <a:spcPct val="115599"/>
              </a:lnSpc>
              <a:spcBef>
                <a:spcPts val="104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2000" spc="45">
                <a:solidFill>
                  <a:srgbClr val="CACACA"/>
                </a:solidFill>
                <a:latin typeface="Times New Roman"/>
                <a:cs typeface="Times New Roman"/>
              </a:rPr>
              <a:t>Should </a:t>
            </a:r>
            <a:r>
              <a:rPr dirty="0" sz="2000" spc="50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as </a:t>
            </a:r>
            <a:r>
              <a:rPr dirty="0" sz="2000" spc="35">
                <a:solidFill>
                  <a:srgbClr val="CACACA"/>
                </a:solidFill>
                <a:latin typeface="Times New Roman"/>
                <a:cs typeface="Times New Roman"/>
              </a:rPr>
              <a:t>cost </a:t>
            </a:r>
            <a:r>
              <a:rPr dirty="0" sz="2000" spc="50">
                <a:solidFill>
                  <a:srgbClr val="CACACA"/>
                </a:solidFill>
                <a:latin typeface="Times New Roman"/>
                <a:cs typeface="Times New Roman"/>
              </a:rPr>
              <a:t>eﬃcient</a:t>
            </a:r>
            <a:r>
              <a:rPr dirty="0" sz="2000" spc="-1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as  </a:t>
            </a:r>
            <a:r>
              <a:rPr dirty="0" sz="2000">
                <a:solidFill>
                  <a:srgbClr val="CACACA"/>
                </a:solidFill>
                <a:latin typeface="Times New Roman"/>
                <a:cs typeface="Times New Roman"/>
              </a:rPr>
              <a:t>possible.</a:t>
            </a:r>
            <a:endParaRPr sz="2000">
              <a:latin typeface="Times New Roman"/>
              <a:cs typeface="Times New Roman"/>
            </a:endParaRPr>
          </a:p>
          <a:p>
            <a:pPr lvl="1" marL="927100" indent="-367030">
              <a:lnSpc>
                <a:spcPct val="100000"/>
              </a:lnSpc>
              <a:spcBef>
                <a:spcPts val="384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dirty="0" sz="1800" spc="-55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“not-for-proﬁt” organization.</a:t>
            </a:r>
            <a:endParaRPr sz="1800">
              <a:latin typeface="Times New Roman"/>
              <a:cs typeface="Times New Roman"/>
            </a:endParaRPr>
          </a:p>
          <a:p>
            <a:pPr marL="533400" indent="-44577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532765" algn="l"/>
                <a:tab pos="533400" algn="l"/>
              </a:tabLst>
            </a:pPr>
            <a:r>
              <a:rPr dirty="0" sz="2000" spc="-60">
                <a:solidFill>
                  <a:srgbClr val="CACACA"/>
                </a:solidFill>
                <a:latin typeface="Times New Roman"/>
                <a:cs typeface="Times New Roman"/>
              </a:rPr>
              <a:t>A </a:t>
            </a:r>
            <a:r>
              <a:rPr dirty="0" sz="2000" spc="40">
                <a:solidFill>
                  <a:srgbClr val="CACACA"/>
                </a:solidFill>
                <a:latin typeface="Times New Roman"/>
                <a:cs typeface="Times New Roman"/>
              </a:rPr>
              <a:t>preliminary </a:t>
            </a:r>
            <a:r>
              <a:rPr dirty="0" sz="2000" spc="35">
                <a:solidFill>
                  <a:srgbClr val="CACACA"/>
                </a:solidFill>
                <a:latin typeface="Times New Roman"/>
                <a:cs typeface="Times New Roman"/>
              </a:rPr>
              <a:t>cost</a:t>
            </a: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CACACA"/>
                </a:solidFill>
                <a:latin typeface="Times New Roman"/>
                <a:cs typeface="Times New Roman"/>
              </a:rPr>
              <a:t>estimate.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0324" y="1593756"/>
            <a:ext cx="3639820" cy="2549525"/>
          </a:xfrm>
          <a:prstGeom prst="rect">
            <a:avLst/>
          </a:prstGeom>
        </p:spPr>
        <p:txBody>
          <a:bodyPr wrap="square" lIns="0" tIns="2457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dirty="0" sz="2600" spc="35">
                <a:solidFill>
                  <a:srgbClr val="FFFFFF"/>
                </a:solidFill>
                <a:latin typeface="Arial Narrow"/>
                <a:cs typeface="Arial Narrow"/>
              </a:rPr>
              <a:t>Historical</a:t>
            </a:r>
            <a:r>
              <a:rPr dirty="0" sz="2600" spc="-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600" spc="-20">
                <a:solidFill>
                  <a:srgbClr val="FFFFFF"/>
                </a:solidFill>
                <a:latin typeface="Arial Narrow"/>
                <a:cs typeface="Arial Narrow"/>
              </a:rPr>
              <a:t>Conditions:</a:t>
            </a:r>
            <a:endParaRPr sz="2600">
              <a:latin typeface="Arial Narrow"/>
              <a:cs typeface="Arial Narrow"/>
            </a:endParaRPr>
          </a:p>
          <a:p>
            <a:pPr marL="469900" indent="-382270">
              <a:lnSpc>
                <a:spcPct val="100000"/>
              </a:lnSpc>
              <a:spcBef>
                <a:spcPts val="14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2000" spc="25">
                <a:solidFill>
                  <a:srgbClr val="CACACA"/>
                </a:solidFill>
                <a:latin typeface="Times New Roman"/>
                <a:cs typeface="Times New Roman"/>
              </a:rPr>
              <a:t>Historically</a:t>
            </a:r>
            <a:r>
              <a:rPr dirty="0" sz="20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45">
                <a:solidFill>
                  <a:srgbClr val="CACACA"/>
                </a:solidFill>
                <a:latin typeface="Times New Roman"/>
                <a:cs typeface="Times New Roman"/>
              </a:rPr>
              <a:t>accurate</a:t>
            </a:r>
            <a:endParaRPr sz="2000">
              <a:latin typeface="Times New Roman"/>
              <a:cs typeface="Times New Roman"/>
            </a:endParaRPr>
          </a:p>
          <a:p>
            <a:pPr marL="469900" indent="-382270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2000" spc="15">
                <a:solidFill>
                  <a:srgbClr val="CACACA"/>
                </a:solidFill>
                <a:latin typeface="Times New Roman"/>
                <a:cs typeface="Times New Roman"/>
              </a:rPr>
              <a:t>Expensive</a:t>
            </a:r>
            <a:endParaRPr sz="2000">
              <a:latin typeface="Times New Roman"/>
              <a:cs typeface="Times New Roman"/>
            </a:endParaRPr>
          </a:p>
          <a:p>
            <a:pPr marL="469900" indent="-382270">
              <a:lnSpc>
                <a:spcPct val="100000"/>
              </a:lnSpc>
              <a:spcBef>
                <a:spcPts val="37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2000" spc="40">
                <a:solidFill>
                  <a:srgbClr val="CACACA"/>
                </a:solidFill>
                <a:latin typeface="Times New Roman"/>
                <a:cs typeface="Times New Roman"/>
              </a:rPr>
              <a:t>No longer</a:t>
            </a:r>
            <a:r>
              <a:rPr dirty="0" sz="2000" spc="-5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CACACA"/>
                </a:solidFill>
                <a:latin typeface="Times New Roman"/>
                <a:cs typeface="Times New Roman"/>
              </a:rPr>
              <a:t>produced</a:t>
            </a:r>
            <a:endParaRPr sz="2000">
              <a:latin typeface="Times New Roman"/>
              <a:cs typeface="Times New Roman"/>
            </a:endParaRPr>
          </a:p>
          <a:p>
            <a:pPr marL="469900" marR="5080" indent="-382270">
              <a:lnSpc>
                <a:spcPct val="1155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2000" spc="45">
                <a:solidFill>
                  <a:srgbClr val="CACACA"/>
                </a:solidFill>
                <a:latin typeface="Times New Roman"/>
                <a:cs typeface="Times New Roman"/>
              </a:rPr>
              <a:t>Alternate </a:t>
            </a:r>
            <a:r>
              <a:rPr dirty="0" sz="2000" spc="40">
                <a:solidFill>
                  <a:srgbClr val="CACACA"/>
                </a:solidFill>
                <a:latin typeface="Times New Roman"/>
                <a:cs typeface="Times New Roman"/>
              </a:rPr>
              <a:t>solutions</a:t>
            </a:r>
            <a:r>
              <a:rPr dirty="0" sz="2000" spc="-7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20">
                <a:solidFill>
                  <a:srgbClr val="CACACA"/>
                </a:solidFill>
                <a:latin typeface="Times New Roman"/>
                <a:cs typeface="Times New Roman"/>
              </a:rPr>
              <a:t>have</a:t>
            </a:r>
            <a:r>
              <a:rPr dirty="0" sz="2000" spc="-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CACACA"/>
                </a:solidFill>
                <a:latin typeface="Times New Roman"/>
                <a:cs typeface="Times New Roman"/>
              </a:rPr>
              <a:t>been </a:t>
            </a:r>
            <a:r>
              <a:rPr dirty="0" sz="2000" spc="3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CACACA"/>
                </a:solidFill>
                <a:latin typeface="Times New Roman"/>
                <a:cs typeface="Times New Roman"/>
              </a:rPr>
              <a:t>discussed.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22421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0"/>
              <a:t>Site</a:t>
            </a:r>
            <a:r>
              <a:rPr dirty="0" spc="-50"/>
              <a:t> </a:t>
            </a:r>
            <a:r>
              <a:rPr dirty="0"/>
              <a:t>Constraints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8148955" cy="285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824865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Currently,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there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is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no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nearby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 lot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owned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by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30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client;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therefore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a 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temporary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need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installed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for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</a:t>
            </a:r>
            <a:r>
              <a:rPr dirty="0" sz="1800" spc="-29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purposes</a:t>
            </a:r>
            <a:endParaRPr sz="1800">
              <a:latin typeface="Times New Roman"/>
              <a:cs typeface="Times New Roman"/>
            </a:endParaRPr>
          </a:p>
          <a:p>
            <a:pPr marL="379095" marR="240029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Temporary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constructed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CACACA"/>
                </a:solidFill>
                <a:latin typeface="Times New Roman"/>
                <a:cs typeface="Times New Roman"/>
              </a:rPr>
              <a:t>location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of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permanent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 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with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access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oﬀ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Lower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Pewabic</a:t>
            </a:r>
            <a:r>
              <a:rPr dirty="0" sz="1800" spc="-12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CACACA"/>
                </a:solidFill>
                <a:latin typeface="Times New Roman"/>
                <a:cs typeface="Times New Roman"/>
              </a:rPr>
              <a:t>Road.</a:t>
            </a:r>
            <a:endParaRPr sz="1800">
              <a:latin typeface="Times New Roman"/>
              <a:cs typeface="Times New Roman"/>
            </a:endParaRPr>
          </a:p>
          <a:p>
            <a:pPr marL="379095" marR="278765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65">
                <a:solidFill>
                  <a:srgbClr val="CACACA"/>
                </a:solidFill>
                <a:latin typeface="Times New Roman"/>
                <a:cs typeface="Times New Roman"/>
              </a:rPr>
              <a:t>Due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speed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Capacity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US </a:t>
            </a:r>
            <a:r>
              <a:rPr dirty="0" sz="1800" spc="-70">
                <a:solidFill>
                  <a:srgbClr val="CACACA"/>
                </a:solidFill>
                <a:latin typeface="Times New Roman"/>
                <a:cs typeface="Times New Roman"/>
              </a:rPr>
              <a:t>41,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temporary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constructed 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early </a:t>
            </a:r>
            <a:r>
              <a:rPr dirty="0" sz="1800" spc="80">
                <a:solidFill>
                  <a:srgbClr val="CACACA"/>
                </a:solidFill>
                <a:latin typeface="Times New Roman"/>
                <a:cs typeface="Times New Roman"/>
              </a:rPr>
              <a:t>on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during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 </a:t>
            </a:r>
            <a:r>
              <a:rPr dirty="0" sz="1800" spc="20">
                <a:solidFill>
                  <a:srgbClr val="CACACA"/>
                </a:solidFill>
                <a:latin typeface="Times New Roman"/>
                <a:cs typeface="Times New Roman"/>
              </a:rPr>
              <a:t>process for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ease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 deliveries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material 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storage.</a:t>
            </a:r>
            <a:endParaRPr sz="1800">
              <a:latin typeface="Times New Roman"/>
              <a:cs typeface="Times New Roman"/>
            </a:endParaRPr>
          </a:p>
          <a:p>
            <a:pPr marL="379095" marR="508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Towards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end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of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construction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process,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CACACA"/>
                </a:solidFill>
                <a:latin typeface="Times New Roman"/>
                <a:cs typeface="Times New Roman"/>
              </a:rPr>
              <a:t>temporary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lot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paved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 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transformed </a:t>
            </a:r>
            <a:r>
              <a:rPr dirty="0" sz="1800" spc="60">
                <a:solidFill>
                  <a:srgbClr val="CACACA"/>
                </a:solidFill>
                <a:latin typeface="Times New Roman"/>
                <a:cs typeface="Times New Roman"/>
              </a:rPr>
              <a:t>into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permanent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parking</a:t>
            </a:r>
            <a:r>
              <a:rPr dirty="0" sz="1800" spc="-254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lot.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325" y="4879338"/>
            <a:ext cx="6045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5">
                <a:solidFill>
                  <a:srgbClr val="FFFFFF"/>
                </a:solidFill>
                <a:latin typeface="Times New Roman"/>
                <a:cs typeface="Times New Roman"/>
              </a:rPr>
              <a:t>Connor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180657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0"/>
              <a:t>Site</a:t>
            </a:r>
            <a:r>
              <a:rPr dirty="0" spc="-75"/>
              <a:t> </a:t>
            </a:r>
            <a:r>
              <a:rPr dirty="0" spc="-15"/>
              <a:t>Clearing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5249" y="1176350"/>
            <a:ext cx="5885815" cy="153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Clearing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performed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inside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structure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and</a:t>
            </a:r>
            <a:r>
              <a:rPr dirty="0" sz="1800" spc="-24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along 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wall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CACACA"/>
                </a:solidFill>
                <a:latin typeface="Times New Roman"/>
                <a:cs typeface="Times New Roman"/>
              </a:rPr>
              <a:t>allow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crane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to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move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ACACA"/>
                </a:solidFill>
                <a:latin typeface="Times New Roman"/>
                <a:cs typeface="Times New Roman"/>
              </a:rPr>
              <a:t>beams.</a:t>
            </a:r>
            <a:endParaRPr sz="1800">
              <a:latin typeface="Times New Roman"/>
              <a:cs typeface="Times New Roman"/>
            </a:endParaRPr>
          </a:p>
          <a:p>
            <a:pPr marL="379095" marR="11176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>
                <a:solidFill>
                  <a:srgbClr val="CACACA"/>
                </a:solidFill>
                <a:latin typeface="Times New Roman"/>
                <a:cs typeface="Times New Roman"/>
              </a:rPr>
              <a:t>Tree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removal </a:t>
            </a:r>
            <a:r>
              <a:rPr dirty="0" sz="1800" spc="-10">
                <a:solidFill>
                  <a:srgbClr val="CACACA"/>
                </a:solidFill>
                <a:latin typeface="Times New Roman"/>
                <a:cs typeface="Times New Roman"/>
              </a:rPr>
              <a:t>will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be diﬃcult </a:t>
            </a:r>
            <a:r>
              <a:rPr dirty="0" sz="1800" spc="50">
                <a:solidFill>
                  <a:srgbClr val="CACACA"/>
                </a:solidFill>
                <a:latin typeface="Times New Roman"/>
                <a:cs typeface="Times New Roman"/>
              </a:rPr>
              <a:t>in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some </a:t>
            </a:r>
            <a:r>
              <a:rPr dirty="0" sz="1800" spc="15">
                <a:solidFill>
                  <a:srgbClr val="CACACA"/>
                </a:solidFill>
                <a:latin typeface="Times New Roman"/>
                <a:cs typeface="Times New Roman"/>
              </a:rPr>
              <a:t>areas </a:t>
            </a:r>
            <a:r>
              <a:rPr dirty="0" sz="1800" spc="30">
                <a:solidFill>
                  <a:srgbClr val="CACACA"/>
                </a:solidFill>
                <a:latin typeface="Times New Roman"/>
                <a:cs typeface="Times New Roman"/>
              </a:rPr>
              <a:t>because</a:t>
            </a:r>
            <a:r>
              <a:rPr dirty="0" sz="1800" spc="-21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CACACA"/>
                </a:solidFill>
                <a:latin typeface="Times New Roman"/>
                <a:cs typeface="Times New Roman"/>
              </a:rPr>
              <a:t>they 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are </a:t>
            </a:r>
            <a:r>
              <a:rPr dirty="0" sz="1800" spc="45">
                <a:solidFill>
                  <a:srgbClr val="CACACA"/>
                </a:solidFill>
                <a:latin typeface="Times New Roman"/>
                <a:cs typeface="Times New Roman"/>
              </a:rPr>
              <a:t>entangled with </a:t>
            </a:r>
            <a:r>
              <a:rPr dirty="0" sz="1800" spc="70">
                <a:solidFill>
                  <a:srgbClr val="CACACA"/>
                </a:solidFill>
                <a:latin typeface="Times New Roman"/>
                <a:cs typeface="Times New Roman"/>
              </a:rPr>
              <a:t>the</a:t>
            </a:r>
            <a:r>
              <a:rPr dirty="0" sz="1800" spc="-120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CACACA"/>
                </a:solidFill>
                <a:latin typeface="Times New Roman"/>
                <a:cs typeface="Times New Roman"/>
              </a:rPr>
              <a:t>machinery.</a:t>
            </a:r>
            <a:endParaRPr sz="1800">
              <a:latin typeface="Times New Roman"/>
              <a:cs typeface="Times New Roman"/>
            </a:endParaRPr>
          </a:p>
          <a:p>
            <a:pPr lvl="1" marL="836294" indent="-335915">
              <a:lnSpc>
                <a:spcPct val="100000"/>
              </a:lnSpc>
              <a:spcBef>
                <a:spcPts val="330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400" spc="5">
                <a:solidFill>
                  <a:srgbClr val="CACACA"/>
                </a:solidFill>
                <a:latin typeface="Times New Roman"/>
                <a:cs typeface="Times New Roman"/>
              </a:rPr>
              <a:t>Small </a:t>
            </a:r>
            <a:r>
              <a:rPr dirty="0" sz="1400">
                <a:solidFill>
                  <a:srgbClr val="CACACA"/>
                </a:solidFill>
                <a:latin typeface="Times New Roman"/>
                <a:cs typeface="Times New Roman"/>
              </a:rPr>
              <a:t>vehicles </a:t>
            </a:r>
            <a:r>
              <a:rPr dirty="0" sz="1400" spc="25">
                <a:solidFill>
                  <a:srgbClr val="CACACA"/>
                </a:solidFill>
                <a:latin typeface="Times New Roman"/>
                <a:cs typeface="Times New Roman"/>
              </a:rPr>
              <a:t>may </a:t>
            </a:r>
            <a:r>
              <a:rPr dirty="0" sz="1400" spc="50">
                <a:solidFill>
                  <a:srgbClr val="CACACA"/>
                </a:solidFill>
                <a:latin typeface="Times New Roman"/>
                <a:cs typeface="Times New Roman"/>
              </a:rPr>
              <a:t>enter </a:t>
            </a:r>
            <a:r>
              <a:rPr dirty="0" sz="1400" spc="55">
                <a:solidFill>
                  <a:srgbClr val="CACACA"/>
                </a:solidFill>
                <a:latin typeface="Times New Roman"/>
                <a:cs typeface="Times New Roman"/>
              </a:rPr>
              <a:t>the </a:t>
            </a:r>
            <a:r>
              <a:rPr dirty="0" sz="1400" spc="35">
                <a:solidFill>
                  <a:srgbClr val="CACACA"/>
                </a:solidFill>
                <a:latin typeface="Times New Roman"/>
                <a:cs typeface="Times New Roman"/>
              </a:rPr>
              <a:t>front</a:t>
            </a:r>
            <a:r>
              <a:rPr dirty="0" sz="1400" spc="-135">
                <a:solidFill>
                  <a:srgbClr val="CACACA"/>
                </a:solidFill>
                <a:latin typeface="Times New Roman"/>
                <a:cs typeface="Times New Roman"/>
              </a:rPr>
              <a:t> </a:t>
            </a:r>
            <a:r>
              <a:rPr dirty="0" sz="1400" spc="15">
                <a:solidFill>
                  <a:srgbClr val="CACACA"/>
                </a:solidFill>
                <a:latin typeface="Times New Roman"/>
                <a:cs typeface="Times New Roman"/>
              </a:rPr>
              <a:t>door.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98049" y="1834449"/>
            <a:ext cx="2234252" cy="2978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2325" y="4879338"/>
            <a:ext cx="3968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400" spc="25">
                <a:solidFill>
                  <a:srgbClr val="FFFFFF"/>
                </a:solidFill>
                <a:latin typeface="Times New Roman"/>
                <a:cs typeface="Times New Roman"/>
              </a:rPr>
              <a:t>yan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7994" y="2941524"/>
            <a:ext cx="3044079" cy="1871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2020-04-29T12:35:36Z</dcterms:created>
  <dcterms:modified xsi:type="dcterms:W3CDTF">2020-04-29T12:35:36Z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